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charts/chart1.xml" ContentType="application/vnd.openxmlformats-officedocument.drawingml.chart+xml"/>
  <Override PartName="/ppt/notesSlides/notesSlide10.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charts/chart2.xml" ContentType="application/vnd.openxmlformats-officedocument.drawingml.chart+xml"/>
  <Override PartName="/ppt/notesSlides/notesSlide11.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charts/chart3.xml" ContentType="application/vnd.openxmlformats-officedocument.drawingml.chart+xml"/>
  <Override PartName="/ppt/drawings/drawing1.xml" ContentType="application/vnd.openxmlformats-officedocument.drawingml.chartshapes+xml"/>
  <Override PartName="/ppt/notesSlides/notesSlide12.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charts/chart4.xml" ContentType="application/vnd.openxmlformats-officedocument.drawingml.chart+xml"/>
  <Override PartName="/ppt/charts/chart5.xml" ContentType="application/vnd.openxmlformats-officedocument.drawingml.chart+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08" r:id="rId1"/>
  </p:sldMasterIdLst>
  <p:notesMasterIdLst>
    <p:notesMasterId r:id="rId33"/>
  </p:notesMasterIdLst>
  <p:sldIdLst>
    <p:sldId id="256" r:id="rId2"/>
    <p:sldId id="257" r:id="rId3"/>
    <p:sldId id="273" r:id="rId4"/>
    <p:sldId id="288" r:id="rId5"/>
    <p:sldId id="272" r:id="rId6"/>
    <p:sldId id="292" r:id="rId7"/>
    <p:sldId id="275" r:id="rId8"/>
    <p:sldId id="278" r:id="rId9"/>
    <p:sldId id="259" r:id="rId10"/>
    <p:sldId id="294" r:id="rId11"/>
    <p:sldId id="260" r:id="rId12"/>
    <p:sldId id="261" r:id="rId13"/>
    <p:sldId id="262" r:id="rId14"/>
    <p:sldId id="283" r:id="rId15"/>
    <p:sldId id="282" r:id="rId16"/>
    <p:sldId id="284" r:id="rId17"/>
    <p:sldId id="289" r:id="rId18"/>
    <p:sldId id="263" r:id="rId19"/>
    <p:sldId id="264" r:id="rId20"/>
    <p:sldId id="269" r:id="rId21"/>
    <p:sldId id="296" r:id="rId22"/>
    <p:sldId id="299" r:id="rId23"/>
    <p:sldId id="298" r:id="rId24"/>
    <p:sldId id="300" r:id="rId25"/>
    <p:sldId id="267" r:id="rId26"/>
    <p:sldId id="268" r:id="rId27"/>
    <p:sldId id="265" r:id="rId28"/>
    <p:sldId id="270" r:id="rId29"/>
    <p:sldId id="293" r:id="rId30"/>
    <p:sldId id="286" r:id="rId31"/>
    <p:sldId id="295" r:id="rId32"/>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pitchFamily="-65"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65"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65"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65"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65" charset="-128"/>
        <a:cs typeface="+mn-cs"/>
      </a:defRPr>
    </a:lvl5pPr>
    <a:lvl6pPr marL="2286000" algn="l" defTabSz="914400" rtl="0" eaLnBrk="1" latinLnBrk="0" hangingPunct="1">
      <a:defRPr kern="1200">
        <a:solidFill>
          <a:schemeClr val="tx1"/>
        </a:solidFill>
        <a:latin typeface="Arial" charset="0"/>
        <a:ea typeface="ＭＳ Ｐゴシック" pitchFamily="-65" charset="-128"/>
        <a:cs typeface="+mn-cs"/>
      </a:defRPr>
    </a:lvl6pPr>
    <a:lvl7pPr marL="2743200" algn="l" defTabSz="914400" rtl="0" eaLnBrk="1" latinLnBrk="0" hangingPunct="1">
      <a:defRPr kern="1200">
        <a:solidFill>
          <a:schemeClr val="tx1"/>
        </a:solidFill>
        <a:latin typeface="Arial" charset="0"/>
        <a:ea typeface="ＭＳ Ｐゴシック" pitchFamily="-65" charset="-128"/>
        <a:cs typeface="+mn-cs"/>
      </a:defRPr>
    </a:lvl7pPr>
    <a:lvl8pPr marL="3200400" algn="l" defTabSz="914400" rtl="0" eaLnBrk="1" latinLnBrk="0" hangingPunct="1">
      <a:defRPr kern="1200">
        <a:solidFill>
          <a:schemeClr val="tx1"/>
        </a:solidFill>
        <a:latin typeface="Arial" charset="0"/>
        <a:ea typeface="ＭＳ Ｐゴシック" pitchFamily="-65" charset="-128"/>
        <a:cs typeface="+mn-cs"/>
      </a:defRPr>
    </a:lvl8pPr>
    <a:lvl9pPr marL="3657600" algn="l" defTabSz="914400" rtl="0" eaLnBrk="1" latinLnBrk="0" hangingPunct="1">
      <a:defRPr kern="1200">
        <a:solidFill>
          <a:schemeClr val="tx1"/>
        </a:solidFill>
        <a:latin typeface="Arial" charset="0"/>
        <a:ea typeface="ＭＳ Ｐゴシック" pitchFamily="-65"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90" autoAdjust="0"/>
    <p:restoredTop sz="94660"/>
  </p:normalViewPr>
  <p:slideViewPr>
    <p:cSldViewPr snapToObjects="1">
      <p:cViewPr varScale="1">
        <p:scale>
          <a:sx n="97" d="100"/>
          <a:sy n="97" d="100"/>
        </p:scale>
        <p:origin x="546" y="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cat>
            <c:strRef>
              <c:f>'Sheet1'!$A$2:$A$4</c:f>
              <c:strCache>
                <c:ptCount val="3"/>
                <c:pt idx="0">
                  <c:v>Tightened</c:v>
                </c:pt>
                <c:pt idx="1">
                  <c:v>Ideal</c:v>
                </c:pt>
                <c:pt idx="2">
                  <c:v>Widened</c:v>
                </c:pt>
              </c:strCache>
            </c:strRef>
          </c:cat>
          <c:val>
            <c:numRef>
              <c:f>'Sheet1'!$B$2:$B$4</c:f>
              <c:numCache>
                <c:formatCode>General</c:formatCode>
                <c:ptCount val="3"/>
                <c:pt idx="0">
                  <c:v>2.52</c:v>
                </c:pt>
                <c:pt idx="1">
                  <c:v>2.25</c:v>
                </c:pt>
                <c:pt idx="2">
                  <c:v>2.42</c:v>
                </c:pt>
              </c:numCache>
            </c:numRef>
          </c:val>
        </c:ser>
        <c:dLbls>
          <c:showLegendKey val="0"/>
          <c:showVal val="0"/>
          <c:showCatName val="0"/>
          <c:showSerName val="0"/>
          <c:showPercent val="0"/>
          <c:showBubbleSize val="0"/>
        </c:dLbls>
        <c:gapWidth val="150"/>
        <c:axId val="240173280"/>
        <c:axId val="242041912"/>
      </c:barChart>
      <c:catAx>
        <c:axId val="240173280"/>
        <c:scaling>
          <c:orientation val="minMax"/>
        </c:scaling>
        <c:delete val="0"/>
        <c:axPos val="b"/>
        <c:numFmt formatCode="General" sourceLinked="0"/>
        <c:majorTickMark val="out"/>
        <c:minorTickMark val="none"/>
        <c:tickLblPos val="nextTo"/>
        <c:crossAx val="242041912"/>
        <c:crosses val="autoZero"/>
        <c:auto val="1"/>
        <c:lblAlgn val="ctr"/>
        <c:lblOffset val="100"/>
        <c:noMultiLvlLbl val="0"/>
      </c:catAx>
      <c:valAx>
        <c:axId val="242041912"/>
        <c:scaling>
          <c:orientation val="minMax"/>
        </c:scaling>
        <c:delete val="0"/>
        <c:axPos val="l"/>
        <c:majorGridlines/>
        <c:numFmt formatCode="General" sourceLinked="1"/>
        <c:majorTickMark val="out"/>
        <c:minorTickMark val="none"/>
        <c:tickLblPos val="nextTo"/>
        <c:crossAx val="240173280"/>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title>
    <c:autoTitleDeleted val="0"/>
    <c:plotArea>
      <c:layout/>
      <c:barChart>
        <c:barDir val="col"/>
        <c:grouping val="clustered"/>
        <c:varyColors val="0"/>
        <c:ser>
          <c:idx val="0"/>
          <c:order val="0"/>
          <c:tx>
            <c:strRef>
              <c:f>'Sheet1'!$B$1</c:f>
              <c:strCache>
                <c:ptCount val="1"/>
                <c:pt idx="0">
                  <c:v>Model Attractiveness</c:v>
                </c:pt>
              </c:strCache>
            </c:strRef>
          </c:tx>
          <c:invertIfNegative val="0"/>
          <c:cat>
            <c:strRef>
              <c:f>'Sheet1'!$A$2:$A$3</c:f>
              <c:strCache>
                <c:ptCount val="2"/>
                <c:pt idx="0">
                  <c:v>Male</c:v>
                </c:pt>
                <c:pt idx="1">
                  <c:v>Female</c:v>
                </c:pt>
              </c:strCache>
            </c:strRef>
          </c:cat>
          <c:val>
            <c:numRef>
              <c:f>'Sheet1'!$B$2:$B$3</c:f>
              <c:numCache>
                <c:formatCode>General</c:formatCode>
                <c:ptCount val="2"/>
                <c:pt idx="0">
                  <c:v>4.57</c:v>
                </c:pt>
                <c:pt idx="1">
                  <c:v>3.92</c:v>
                </c:pt>
              </c:numCache>
            </c:numRef>
          </c:val>
        </c:ser>
        <c:dLbls>
          <c:showLegendKey val="0"/>
          <c:showVal val="0"/>
          <c:showCatName val="0"/>
          <c:showSerName val="0"/>
          <c:showPercent val="0"/>
          <c:showBubbleSize val="0"/>
        </c:dLbls>
        <c:gapWidth val="150"/>
        <c:axId val="244986856"/>
        <c:axId val="244563720"/>
      </c:barChart>
      <c:catAx>
        <c:axId val="244986856"/>
        <c:scaling>
          <c:orientation val="minMax"/>
        </c:scaling>
        <c:delete val="0"/>
        <c:axPos val="b"/>
        <c:numFmt formatCode="General" sourceLinked="0"/>
        <c:majorTickMark val="out"/>
        <c:minorTickMark val="none"/>
        <c:tickLblPos val="nextTo"/>
        <c:crossAx val="244563720"/>
        <c:crosses val="autoZero"/>
        <c:auto val="1"/>
        <c:lblAlgn val="ctr"/>
        <c:lblOffset val="100"/>
        <c:noMultiLvlLbl val="0"/>
      </c:catAx>
      <c:valAx>
        <c:axId val="244563720"/>
        <c:scaling>
          <c:orientation val="minMax"/>
        </c:scaling>
        <c:delete val="0"/>
        <c:axPos val="l"/>
        <c:majorGridlines/>
        <c:numFmt formatCode="General" sourceLinked="1"/>
        <c:majorTickMark val="out"/>
        <c:minorTickMark val="none"/>
        <c:tickLblPos val="nextTo"/>
        <c:crossAx val="244986856"/>
        <c:crosses val="autoZero"/>
        <c:crossBetween val="between"/>
      </c:valAx>
    </c:plotArea>
    <c:legend>
      <c:legendPos val="r"/>
      <c:overlay val="0"/>
    </c:legend>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txPr>
        <a:bodyPr/>
        <a:lstStyle/>
        <a:p>
          <a:pPr>
            <a:defRPr sz="1800"/>
          </a:pPr>
          <a:endParaRPr lang="en-US"/>
        </a:p>
      </c:txPr>
    </c:title>
    <c:autoTitleDeleted val="0"/>
    <c:plotArea>
      <c:layout/>
      <c:barChart>
        <c:barDir val="col"/>
        <c:grouping val="clustered"/>
        <c:varyColors val="0"/>
        <c:ser>
          <c:idx val="0"/>
          <c:order val="0"/>
          <c:tx>
            <c:strRef>
              <c:f>Sheet1!$B$1</c:f>
              <c:strCache>
                <c:ptCount val="1"/>
                <c:pt idx="0">
                  <c:v>Model Attractiveness</c:v>
                </c:pt>
              </c:strCache>
            </c:strRef>
          </c:tx>
          <c:invertIfNegative val="0"/>
          <c:cat>
            <c:strRef>
              <c:f>Sheet1!$A$2:$A$4</c:f>
              <c:strCache>
                <c:ptCount val="3"/>
                <c:pt idx="0">
                  <c:v>Tightened</c:v>
                </c:pt>
                <c:pt idx="1">
                  <c:v>Ideal</c:v>
                </c:pt>
                <c:pt idx="2">
                  <c:v>Widened</c:v>
                </c:pt>
              </c:strCache>
            </c:strRef>
          </c:cat>
          <c:val>
            <c:numRef>
              <c:f>Sheet1!$B$2:$B$4</c:f>
              <c:numCache>
                <c:formatCode>General</c:formatCode>
                <c:ptCount val="3"/>
                <c:pt idx="0">
                  <c:v>3.7600000000000002</c:v>
                </c:pt>
                <c:pt idx="1">
                  <c:v>4.46</c:v>
                </c:pt>
                <c:pt idx="2">
                  <c:v>4.38</c:v>
                </c:pt>
              </c:numCache>
            </c:numRef>
          </c:val>
        </c:ser>
        <c:dLbls>
          <c:showLegendKey val="0"/>
          <c:showVal val="0"/>
          <c:showCatName val="0"/>
          <c:showSerName val="0"/>
          <c:showPercent val="0"/>
          <c:showBubbleSize val="0"/>
        </c:dLbls>
        <c:gapWidth val="150"/>
        <c:axId val="244232456"/>
        <c:axId val="244232848"/>
      </c:barChart>
      <c:catAx>
        <c:axId val="244232456"/>
        <c:scaling>
          <c:orientation val="minMax"/>
        </c:scaling>
        <c:delete val="1"/>
        <c:axPos val="b"/>
        <c:numFmt formatCode="General" sourceLinked="0"/>
        <c:majorTickMark val="out"/>
        <c:minorTickMark val="none"/>
        <c:tickLblPos val="none"/>
        <c:crossAx val="244232848"/>
        <c:crosses val="autoZero"/>
        <c:auto val="1"/>
        <c:lblAlgn val="ctr"/>
        <c:lblOffset val="100"/>
        <c:noMultiLvlLbl val="0"/>
      </c:catAx>
      <c:valAx>
        <c:axId val="244232848"/>
        <c:scaling>
          <c:orientation val="minMax"/>
        </c:scaling>
        <c:delete val="0"/>
        <c:axPos val="l"/>
        <c:majorGridlines/>
        <c:numFmt formatCode="General" sourceLinked="1"/>
        <c:majorTickMark val="out"/>
        <c:minorTickMark val="none"/>
        <c:tickLblPos val="nextTo"/>
        <c:crossAx val="244232456"/>
        <c:crosses val="autoZero"/>
        <c:crossBetween val="between"/>
      </c:valAx>
    </c:plotArea>
    <c:plotVisOnly val="1"/>
    <c:dispBlanksAs val="gap"/>
    <c:showDLblsOverMax val="0"/>
  </c:chart>
  <c:txPr>
    <a:bodyPr/>
    <a:lstStyle/>
    <a:p>
      <a:pPr>
        <a:defRPr sz="1800"/>
      </a:pPr>
      <a:endParaRPr lang="en-US"/>
    </a:p>
  </c:tx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43"/>
    </mc:Choice>
    <mc:Fallback>
      <c:style val="43"/>
    </mc:Fallback>
  </mc:AlternateContent>
  <c:chart>
    <c:autoTitleDeleted val="0"/>
    <c:plotArea>
      <c:layout/>
      <c:lineChart>
        <c:grouping val="standard"/>
        <c:varyColors val="0"/>
        <c:ser>
          <c:idx val="0"/>
          <c:order val="0"/>
          <c:tx>
            <c:strRef>
              <c:f>Sheet1!$B$1</c:f>
              <c:strCache>
                <c:ptCount val="1"/>
                <c:pt idx="0">
                  <c:v>Male</c:v>
                </c:pt>
              </c:strCache>
            </c:strRef>
          </c:tx>
          <c:marker>
            <c:symbol val="none"/>
          </c:marker>
          <c:cat>
            <c:numRef>
              <c:f>Sheet1!$A$2:$A$4</c:f>
              <c:numCache>
                <c:formatCode>General</c:formatCode>
                <c:ptCount val="3"/>
                <c:pt idx="0">
                  <c:v>0.62000000000000033</c:v>
                </c:pt>
                <c:pt idx="1">
                  <c:v>0.70000000000000029</c:v>
                </c:pt>
                <c:pt idx="2">
                  <c:v>0.82000000000000028</c:v>
                </c:pt>
              </c:numCache>
            </c:numRef>
          </c:cat>
          <c:val>
            <c:numRef>
              <c:f>Sheet1!$B$2:$B$4</c:f>
              <c:numCache>
                <c:formatCode>General</c:formatCode>
                <c:ptCount val="3"/>
                <c:pt idx="0">
                  <c:v>4.4400000000000004</c:v>
                </c:pt>
                <c:pt idx="1">
                  <c:v>4.7300000000000004</c:v>
                </c:pt>
                <c:pt idx="2">
                  <c:v>4.55</c:v>
                </c:pt>
              </c:numCache>
            </c:numRef>
          </c:val>
          <c:smooth val="0"/>
        </c:ser>
        <c:ser>
          <c:idx val="1"/>
          <c:order val="1"/>
          <c:tx>
            <c:strRef>
              <c:f>Sheet1!$C$1</c:f>
              <c:strCache>
                <c:ptCount val="1"/>
                <c:pt idx="0">
                  <c:v>Female</c:v>
                </c:pt>
              </c:strCache>
            </c:strRef>
          </c:tx>
          <c:marker>
            <c:symbol val="none"/>
          </c:marker>
          <c:cat>
            <c:numRef>
              <c:f>Sheet1!$A$2:$A$4</c:f>
              <c:numCache>
                <c:formatCode>General</c:formatCode>
                <c:ptCount val="3"/>
                <c:pt idx="0">
                  <c:v>0.62000000000000033</c:v>
                </c:pt>
                <c:pt idx="1">
                  <c:v>0.70000000000000029</c:v>
                </c:pt>
                <c:pt idx="2">
                  <c:v>0.82000000000000028</c:v>
                </c:pt>
              </c:numCache>
            </c:numRef>
          </c:cat>
          <c:val>
            <c:numRef>
              <c:f>Sheet1!$C$2:$C$4</c:f>
              <c:numCache>
                <c:formatCode>General</c:formatCode>
                <c:ptCount val="3"/>
                <c:pt idx="0">
                  <c:v>3.25</c:v>
                </c:pt>
                <c:pt idx="1">
                  <c:v>4.29</c:v>
                </c:pt>
                <c:pt idx="2">
                  <c:v>4.2300000000000004</c:v>
                </c:pt>
              </c:numCache>
            </c:numRef>
          </c:val>
          <c:smooth val="0"/>
        </c:ser>
        <c:dLbls>
          <c:showLegendKey val="0"/>
          <c:showVal val="0"/>
          <c:showCatName val="0"/>
          <c:showSerName val="0"/>
          <c:showPercent val="0"/>
          <c:showBubbleSize val="0"/>
        </c:dLbls>
        <c:smooth val="0"/>
        <c:axId val="293067016"/>
        <c:axId val="293067408"/>
      </c:lineChart>
      <c:catAx>
        <c:axId val="293067016"/>
        <c:scaling>
          <c:orientation val="minMax"/>
        </c:scaling>
        <c:delete val="0"/>
        <c:axPos val="b"/>
        <c:numFmt formatCode="General" sourceLinked="1"/>
        <c:majorTickMark val="out"/>
        <c:minorTickMark val="none"/>
        <c:tickLblPos val="nextTo"/>
        <c:crossAx val="293067408"/>
        <c:crosses val="autoZero"/>
        <c:auto val="1"/>
        <c:lblAlgn val="ctr"/>
        <c:lblOffset val="100"/>
        <c:noMultiLvlLbl val="0"/>
      </c:catAx>
      <c:valAx>
        <c:axId val="293067408"/>
        <c:scaling>
          <c:orientation val="minMax"/>
        </c:scaling>
        <c:delete val="0"/>
        <c:axPos val="l"/>
        <c:majorGridlines/>
        <c:numFmt formatCode="General" sourceLinked="1"/>
        <c:majorTickMark val="out"/>
        <c:minorTickMark val="none"/>
        <c:tickLblPos val="nextTo"/>
        <c:crossAx val="293067016"/>
        <c:crosses val="autoZero"/>
        <c:crossBetween val="between"/>
      </c:valAx>
    </c:plotArea>
    <c:legend>
      <c:legendPos val="r"/>
      <c:overlay val="0"/>
    </c:legend>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Male</c:v>
                </c:pt>
              </c:strCache>
            </c:strRef>
          </c:tx>
          <c:marker>
            <c:symbol val="none"/>
          </c:marker>
          <c:cat>
            <c:numRef>
              <c:f>Sheet1!$A$2:$A$4</c:f>
              <c:numCache>
                <c:formatCode>General</c:formatCode>
                <c:ptCount val="3"/>
                <c:pt idx="0">
                  <c:v>0.62000000000000011</c:v>
                </c:pt>
                <c:pt idx="1">
                  <c:v>0.70000000000000007</c:v>
                </c:pt>
                <c:pt idx="2">
                  <c:v>0.82000000000000006</c:v>
                </c:pt>
              </c:numCache>
            </c:numRef>
          </c:cat>
          <c:val>
            <c:numRef>
              <c:f>Sheet1!$B$2:$B$4</c:f>
              <c:numCache>
                <c:formatCode>General</c:formatCode>
                <c:ptCount val="3"/>
                <c:pt idx="0">
                  <c:v>4.4400000000000004</c:v>
                </c:pt>
                <c:pt idx="1">
                  <c:v>4.7300000000000004</c:v>
                </c:pt>
                <c:pt idx="2">
                  <c:v>4.55</c:v>
                </c:pt>
              </c:numCache>
            </c:numRef>
          </c:val>
          <c:smooth val="0"/>
        </c:ser>
        <c:ser>
          <c:idx val="1"/>
          <c:order val="1"/>
          <c:tx>
            <c:strRef>
              <c:f>Sheet1!$C$1</c:f>
              <c:strCache>
                <c:ptCount val="1"/>
                <c:pt idx="0">
                  <c:v>Female</c:v>
                </c:pt>
              </c:strCache>
            </c:strRef>
          </c:tx>
          <c:marker>
            <c:symbol val="none"/>
          </c:marker>
          <c:cat>
            <c:numRef>
              <c:f>Sheet1!$A$2:$A$4</c:f>
              <c:numCache>
                <c:formatCode>General</c:formatCode>
                <c:ptCount val="3"/>
                <c:pt idx="0">
                  <c:v>0.62000000000000011</c:v>
                </c:pt>
                <c:pt idx="1">
                  <c:v>0.70000000000000007</c:v>
                </c:pt>
                <c:pt idx="2">
                  <c:v>0.82000000000000006</c:v>
                </c:pt>
              </c:numCache>
            </c:numRef>
          </c:cat>
          <c:val>
            <c:numRef>
              <c:f>Sheet1!$C$2:$C$4</c:f>
              <c:numCache>
                <c:formatCode>General</c:formatCode>
                <c:ptCount val="3"/>
                <c:pt idx="0">
                  <c:v>3.25</c:v>
                </c:pt>
                <c:pt idx="1">
                  <c:v>4.29</c:v>
                </c:pt>
                <c:pt idx="2">
                  <c:v>4.2300000000000004</c:v>
                </c:pt>
              </c:numCache>
            </c:numRef>
          </c:val>
          <c:smooth val="0"/>
        </c:ser>
        <c:dLbls>
          <c:showLegendKey val="0"/>
          <c:showVal val="0"/>
          <c:showCatName val="0"/>
          <c:showSerName val="0"/>
          <c:showPercent val="0"/>
          <c:showBubbleSize val="0"/>
        </c:dLbls>
        <c:smooth val="0"/>
        <c:axId val="293065056"/>
        <c:axId val="293065448"/>
      </c:lineChart>
      <c:catAx>
        <c:axId val="293065056"/>
        <c:scaling>
          <c:orientation val="minMax"/>
        </c:scaling>
        <c:delete val="0"/>
        <c:axPos val="b"/>
        <c:numFmt formatCode="General" sourceLinked="1"/>
        <c:majorTickMark val="out"/>
        <c:minorTickMark val="none"/>
        <c:tickLblPos val="nextTo"/>
        <c:crossAx val="293065448"/>
        <c:crosses val="autoZero"/>
        <c:auto val="1"/>
        <c:lblAlgn val="ctr"/>
        <c:lblOffset val="100"/>
        <c:noMultiLvlLbl val="0"/>
      </c:catAx>
      <c:valAx>
        <c:axId val="293065448"/>
        <c:scaling>
          <c:orientation val="minMax"/>
        </c:scaling>
        <c:delete val="0"/>
        <c:axPos val="l"/>
        <c:majorGridlines/>
        <c:numFmt formatCode="General" sourceLinked="1"/>
        <c:majorTickMark val="out"/>
        <c:minorTickMark val="none"/>
        <c:tickLblPos val="nextTo"/>
        <c:crossAx val="293065056"/>
        <c:crosses val="autoZero"/>
        <c:crossBetween val="between"/>
      </c:valAx>
      <c:spPr>
        <a:noFill/>
        <a:ln w="25400">
          <a:noFill/>
        </a:ln>
      </c:spPr>
    </c:plotArea>
    <c:legend>
      <c:legendPos val="r"/>
      <c:overlay val="0"/>
    </c:legend>
    <c:plotVisOnly val="1"/>
    <c:dispBlanksAs val="gap"/>
    <c:showDLblsOverMax val="0"/>
  </c:chart>
  <c:txPr>
    <a:bodyPr/>
    <a:lstStyle/>
    <a:p>
      <a:pPr>
        <a:defRPr sz="1800"/>
      </a:pPr>
      <a:endParaRPr lang="en-US"/>
    </a:p>
  </c:txPr>
  <c:externalData r:id="rId1">
    <c:autoUpdate val="0"/>
  </c:externalData>
</c:chartSpace>
</file>

<file path=ppt/diagrams/_rels/data12.xml.rels><?xml version="1.0" encoding="UTF-8" standalone="yes"?>
<Relationships xmlns="http://schemas.openxmlformats.org/package/2006/relationships"><Relationship Id="rId1" Type="http://schemas.openxmlformats.org/officeDocument/2006/relationships/image" Target="../media/image7.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17FE201-EBF4-A741-B018-E032D5A48A25}" type="doc">
      <dgm:prSet loTypeId="urn:microsoft.com/office/officeart/2005/8/layout/process4" loCatId="process" qsTypeId="urn:microsoft.com/office/officeart/2005/8/quickstyle/simple4" qsCatId="simple" csTypeId="urn:microsoft.com/office/officeart/2005/8/colors/accent1_2" csCatId="accent1" phldr="1"/>
      <dgm:spPr/>
      <dgm:t>
        <a:bodyPr/>
        <a:lstStyle/>
        <a:p>
          <a:endParaRPr lang="en-US"/>
        </a:p>
      </dgm:t>
    </dgm:pt>
    <dgm:pt modelId="{E5CD6409-F756-7949-AC46-EAB8105FEE95}">
      <dgm:prSet phldrT="[Text]"/>
      <dgm:spPr>
        <a:solidFill>
          <a:schemeClr val="bg2"/>
        </a:solidFill>
      </dgm:spPr>
      <dgm:t>
        <a:bodyPr/>
        <a:lstStyle/>
        <a:p>
          <a:r>
            <a:rPr lang="en-US" dirty="0" smtClean="0">
              <a:solidFill>
                <a:schemeClr val="tx2"/>
              </a:solidFill>
              <a:effectLst>
                <a:outerShdw blurRad="38100" dist="38100" dir="2700000" algn="tl">
                  <a:srgbClr val="000000">
                    <a:alpha val="43137"/>
                  </a:srgbClr>
                </a:outerShdw>
              </a:effectLst>
            </a:rPr>
            <a:t>The</a:t>
          </a:r>
          <a:r>
            <a:rPr lang="en-US" baseline="0" dirty="0" smtClean="0">
              <a:solidFill>
                <a:schemeClr val="tx2"/>
              </a:solidFill>
              <a:effectLst>
                <a:outerShdw blurRad="38100" dist="38100" dir="2700000" algn="tl">
                  <a:srgbClr val="000000">
                    <a:alpha val="43137"/>
                  </a:srgbClr>
                </a:outerShdw>
              </a:effectLst>
            </a:rPr>
            <a:t> purpose of this study is to determine if the attractiveness of a model influences the purchasing behavior of a consumer. </a:t>
          </a:r>
          <a:endParaRPr lang="en-US" dirty="0">
            <a:solidFill>
              <a:schemeClr val="tx2"/>
            </a:solidFill>
            <a:effectLst>
              <a:outerShdw blurRad="38100" dist="38100" dir="2700000" algn="tl">
                <a:srgbClr val="000000">
                  <a:alpha val="43137"/>
                </a:srgbClr>
              </a:outerShdw>
            </a:effectLst>
          </a:endParaRPr>
        </a:p>
      </dgm:t>
    </dgm:pt>
    <dgm:pt modelId="{9C076D62-D7EC-E444-A31F-44F51BF2F836}" type="parTrans" cxnId="{69ADAC3E-D5C1-6644-95D8-A0EC3F44E692}">
      <dgm:prSet/>
      <dgm:spPr/>
      <dgm:t>
        <a:bodyPr/>
        <a:lstStyle/>
        <a:p>
          <a:endParaRPr lang="en-US"/>
        </a:p>
      </dgm:t>
    </dgm:pt>
    <dgm:pt modelId="{CC109975-7ECB-2949-B631-65256C4E7310}" type="sibTrans" cxnId="{69ADAC3E-D5C1-6644-95D8-A0EC3F44E692}">
      <dgm:prSet/>
      <dgm:spPr/>
      <dgm:t>
        <a:bodyPr/>
        <a:lstStyle/>
        <a:p>
          <a:endParaRPr lang="en-US"/>
        </a:p>
      </dgm:t>
    </dgm:pt>
    <dgm:pt modelId="{17435921-F09C-F541-909B-F01F5C28B7A9}" type="pres">
      <dgm:prSet presAssocID="{C17FE201-EBF4-A741-B018-E032D5A48A25}" presName="Name0" presStyleCnt="0">
        <dgm:presLayoutVars>
          <dgm:dir/>
          <dgm:animLvl val="lvl"/>
          <dgm:resizeHandles val="exact"/>
        </dgm:presLayoutVars>
      </dgm:prSet>
      <dgm:spPr/>
      <dgm:t>
        <a:bodyPr/>
        <a:lstStyle/>
        <a:p>
          <a:endParaRPr lang="en-US"/>
        </a:p>
      </dgm:t>
    </dgm:pt>
    <dgm:pt modelId="{C9FEFB01-195B-4E55-B2CE-769550CE0B54}" type="pres">
      <dgm:prSet presAssocID="{E5CD6409-F756-7949-AC46-EAB8105FEE95}" presName="boxAndChildren" presStyleCnt="0"/>
      <dgm:spPr/>
    </dgm:pt>
    <dgm:pt modelId="{40AC9A36-2EC0-44AF-AD6C-C20C685307D9}" type="pres">
      <dgm:prSet presAssocID="{E5CD6409-F756-7949-AC46-EAB8105FEE95}" presName="parentTextBox" presStyleLbl="node1" presStyleIdx="0" presStyleCnt="1" custScaleY="74395"/>
      <dgm:spPr/>
      <dgm:t>
        <a:bodyPr/>
        <a:lstStyle/>
        <a:p>
          <a:endParaRPr lang="en-US"/>
        </a:p>
      </dgm:t>
    </dgm:pt>
  </dgm:ptLst>
  <dgm:cxnLst>
    <dgm:cxn modelId="{129B9A1D-4C8A-094E-8071-28C7326F48CE}" type="presOf" srcId="{C17FE201-EBF4-A741-B018-E032D5A48A25}" destId="{17435921-F09C-F541-909B-F01F5C28B7A9}" srcOrd="0" destOrd="0" presId="urn:microsoft.com/office/officeart/2005/8/layout/process4"/>
    <dgm:cxn modelId="{AA634618-298B-7E41-A909-A9B9D20B5E62}" type="presOf" srcId="{E5CD6409-F756-7949-AC46-EAB8105FEE95}" destId="{40AC9A36-2EC0-44AF-AD6C-C20C685307D9}" srcOrd="0" destOrd="0" presId="urn:microsoft.com/office/officeart/2005/8/layout/process4"/>
    <dgm:cxn modelId="{69ADAC3E-D5C1-6644-95D8-A0EC3F44E692}" srcId="{C17FE201-EBF4-A741-B018-E032D5A48A25}" destId="{E5CD6409-F756-7949-AC46-EAB8105FEE95}" srcOrd="0" destOrd="0" parTransId="{9C076D62-D7EC-E444-A31F-44F51BF2F836}" sibTransId="{CC109975-7ECB-2949-B631-65256C4E7310}"/>
    <dgm:cxn modelId="{0A94B08F-00EA-B540-A0C7-A8F1F9CA26E3}" type="presParOf" srcId="{17435921-F09C-F541-909B-F01F5C28B7A9}" destId="{C9FEFB01-195B-4E55-B2CE-769550CE0B54}" srcOrd="0" destOrd="0" presId="urn:microsoft.com/office/officeart/2005/8/layout/process4"/>
    <dgm:cxn modelId="{E8762B19-7487-144F-B182-6723619D629A}" type="presParOf" srcId="{C9FEFB01-195B-4E55-B2CE-769550CE0B54}" destId="{40AC9A36-2EC0-44AF-AD6C-C20C685307D9}" srcOrd="0" destOrd="0" presId="urn:microsoft.com/office/officeart/2005/8/layout/process4"/>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BC476369-6BC1-1045-A181-4FC8E2333807}" type="doc">
      <dgm:prSet loTypeId="urn:microsoft.com/office/officeart/2005/8/layout/vList6" loCatId="process" qsTypeId="urn:microsoft.com/office/officeart/2005/8/quickstyle/simple4" qsCatId="simple" csTypeId="urn:microsoft.com/office/officeart/2005/8/colors/accent1_2" csCatId="accent1" phldr="1"/>
      <dgm:spPr/>
      <dgm:t>
        <a:bodyPr/>
        <a:lstStyle/>
        <a:p>
          <a:endParaRPr lang="en-US"/>
        </a:p>
      </dgm:t>
    </dgm:pt>
    <dgm:pt modelId="{1E06A8D8-9014-BC42-BCF9-4E546EF780C9}">
      <dgm:prSet phldrT="[Text]"/>
      <dgm:spPr/>
      <dgm:t>
        <a:bodyPr/>
        <a:lstStyle/>
        <a:p>
          <a:pPr algn="l"/>
          <a:r>
            <a:rPr lang="en-US" dirty="0" smtClean="0"/>
            <a:t>Hypothesis #2: </a:t>
          </a:r>
          <a:r>
            <a:rPr lang="en-US" b="1" i="0" dirty="0" smtClean="0">
              <a:solidFill>
                <a:schemeClr val="tx2"/>
              </a:solidFill>
            </a:rPr>
            <a:t>Both males and females will find the advertisement containing .70 WHR more attractive than the other two body shapes.</a:t>
          </a:r>
          <a:r>
            <a:rPr lang="en-US" dirty="0" smtClean="0"/>
            <a:t> </a:t>
          </a:r>
          <a:endParaRPr lang="en-US" dirty="0"/>
        </a:p>
      </dgm:t>
    </dgm:pt>
    <dgm:pt modelId="{DD956246-C09E-1048-B9F7-456FD2E3F0F0}" type="parTrans" cxnId="{02899453-C91C-B54F-B2B7-4B5F3C45A0F1}">
      <dgm:prSet/>
      <dgm:spPr/>
      <dgm:t>
        <a:bodyPr/>
        <a:lstStyle/>
        <a:p>
          <a:endParaRPr lang="en-US"/>
        </a:p>
      </dgm:t>
    </dgm:pt>
    <dgm:pt modelId="{40624547-745D-2047-8121-54C3C71C9125}" type="sibTrans" cxnId="{02899453-C91C-B54F-B2B7-4B5F3C45A0F1}">
      <dgm:prSet/>
      <dgm:spPr/>
      <dgm:t>
        <a:bodyPr/>
        <a:lstStyle/>
        <a:p>
          <a:endParaRPr lang="en-US"/>
        </a:p>
      </dgm:t>
    </dgm:pt>
    <dgm:pt modelId="{ADDD4532-C7CC-C942-8DCD-A4005C766B37}" type="pres">
      <dgm:prSet presAssocID="{BC476369-6BC1-1045-A181-4FC8E2333807}" presName="Name0" presStyleCnt="0">
        <dgm:presLayoutVars>
          <dgm:dir/>
          <dgm:animLvl val="lvl"/>
          <dgm:resizeHandles/>
        </dgm:presLayoutVars>
      </dgm:prSet>
      <dgm:spPr/>
      <dgm:t>
        <a:bodyPr/>
        <a:lstStyle/>
        <a:p>
          <a:endParaRPr lang="en-US"/>
        </a:p>
      </dgm:t>
    </dgm:pt>
    <dgm:pt modelId="{8252D922-392C-984C-B83E-6292C72675AC}" type="pres">
      <dgm:prSet presAssocID="{1E06A8D8-9014-BC42-BCF9-4E546EF780C9}" presName="linNode" presStyleCnt="0"/>
      <dgm:spPr/>
    </dgm:pt>
    <dgm:pt modelId="{25C43E0D-E86C-6F4B-936B-17FA463FE1EE}" type="pres">
      <dgm:prSet presAssocID="{1E06A8D8-9014-BC42-BCF9-4E546EF780C9}" presName="parentShp" presStyleLbl="node1" presStyleIdx="0" presStyleCnt="1" custScaleX="80954">
        <dgm:presLayoutVars>
          <dgm:bulletEnabled val="1"/>
        </dgm:presLayoutVars>
      </dgm:prSet>
      <dgm:spPr/>
      <dgm:t>
        <a:bodyPr/>
        <a:lstStyle/>
        <a:p>
          <a:endParaRPr lang="en-US"/>
        </a:p>
      </dgm:t>
    </dgm:pt>
    <dgm:pt modelId="{DEC58D47-0839-D14F-B282-F076DEEAB9BB}" type="pres">
      <dgm:prSet presAssocID="{1E06A8D8-9014-BC42-BCF9-4E546EF780C9}" presName="childShp" presStyleLbl="bgAccFollowNode1" presStyleIdx="0" presStyleCnt="1">
        <dgm:presLayoutVars>
          <dgm:bulletEnabled val="1"/>
        </dgm:presLayoutVars>
      </dgm:prSet>
      <dgm:spPr/>
      <dgm:t>
        <a:bodyPr/>
        <a:lstStyle/>
        <a:p>
          <a:endParaRPr lang="en-US"/>
        </a:p>
      </dgm:t>
    </dgm:pt>
  </dgm:ptLst>
  <dgm:cxnLst>
    <dgm:cxn modelId="{98C630C6-9E37-4681-BE9B-9B95C398D104}" type="presOf" srcId="{BC476369-6BC1-1045-A181-4FC8E2333807}" destId="{ADDD4532-C7CC-C942-8DCD-A4005C766B37}" srcOrd="0" destOrd="0" presId="urn:microsoft.com/office/officeart/2005/8/layout/vList6"/>
    <dgm:cxn modelId="{BC699E25-8C70-4B85-B19F-BFF4FBC924A4}" type="presOf" srcId="{1E06A8D8-9014-BC42-BCF9-4E546EF780C9}" destId="{25C43E0D-E86C-6F4B-936B-17FA463FE1EE}" srcOrd="0" destOrd="0" presId="urn:microsoft.com/office/officeart/2005/8/layout/vList6"/>
    <dgm:cxn modelId="{02899453-C91C-B54F-B2B7-4B5F3C45A0F1}" srcId="{BC476369-6BC1-1045-A181-4FC8E2333807}" destId="{1E06A8D8-9014-BC42-BCF9-4E546EF780C9}" srcOrd="0" destOrd="0" parTransId="{DD956246-C09E-1048-B9F7-456FD2E3F0F0}" sibTransId="{40624547-745D-2047-8121-54C3C71C9125}"/>
    <dgm:cxn modelId="{BFAC7E80-8822-4D4E-B4DF-06178F0F1E62}" type="presParOf" srcId="{ADDD4532-C7CC-C942-8DCD-A4005C766B37}" destId="{8252D922-392C-984C-B83E-6292C72675AC}" srcOrd="0" destOrd="0" presId="urn:microsoft.com/office/officeart/2005/8/layout/vList6"/>
    <dgm:cxn modelId="{E9859BCA-C5BB-403B-8F87-28849E7BE141}" type="presParOf" srcId="{8252D922-392C-984C-B83E-6292C72675AC}" destId="{25C43E0D-E86C-6F4B-936B-17FA463FE1EE}" srcOrd="0" destOrd="0" presId="urn:microsoft.com/office/officeart/2005/8/layout/vList6"/>
    <dgm:cxn modelId="{CB69E7AD-FB43-4507-9179-7617F5408ECF}" type="presParOf" srcId="{8252D922-392C-984C-B83E-6292C72675AC}" destId="{DEC58D47-0839-D14F-B282-F076DEEAB9BB}"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BC476369-6BC1-1045-A181-4FC8E2333807}" type="doc">
      <dgm:prSet loTypeId="urn:microsoft.com/office/officeart/2005/8/layout/vList6" loCatId="process" qsTypeId="urn:microsoft.com/office/officeart/2005/8/quickstyle/simple4" qsCatId="simple" csTypeId="urn:microsoft.com/office/officeart/2005/8/colors/accent1_2" csCatId="accent1" phldr="1"/>
      <dgm:spPr/>
      <dgm:t>
        <a:bodyPr/>
        <a:lstStyle/>
        <a:p>
          <a:endParaRPr lang="en-US"/>
        </a:p>
      </dgm:t>
    </dgm:pt>
    <dgm:pt modelId="{1E06A8D8-9014-BC42-BCF9-4E546EF780C9}">
      <dgm:prSet phldrT="[Text]"/>
      <dgm:spPr/>
      <dgm:t>
        <a:bodyPr/>
        <a:lstStyle/>
        <a:p>
          <a:pPr algn="l"/>
          <a:r>
            <a:rPr lang="en-US" dirty="0" smtClean="0"/>
            <a:t>Hypothesis #2: </a:t>
          </a:r>
          <a:r>
            <a:rPr lang="en-US" b="1" i="0" dirty="0" smtClean="0">
              <a:solidFill>
                <a:schemeClr val="tx2"/>
              </a:solidFill>
            </a:rPr>
            <a:t>Both males and females will find the advertisement containing .70 WHR more attractive than the other two body shapes.</a:t>
          </a:r>
          <a:r>
            <a:rPr lang="en-US" dirty="0" smtClean="0"/>
            <a:t> </a:t>
          </a:r>
          <a:endParaRPr lang="en-US" dirty="0"/>
        </a:p>
      </dgm:t>
    </dgm:pt>
    <dgm:pt modelId="{DD956246-C09E-1048-B9F7-456FD2E3F0F0}" type="parTrans" cxnId="{02899453-C91C-B54F-B2B7-4B5F3C45A0F1}">
      <dgm:prSet/>
      <dgm:spPr/>
      <dgm:t>
        <a:bodyPr/>
        <a:lstStyle/>
        <a:p>
          <a:endParaRPr lang="en-US"/>
        </a:p>
      </dgm:t>
    </dgm:pt>
    <dgm:pt modelId="{40624547-745D-2047-8121-54C3C71C9125}" type="sibTrans" cxnId="{02899453-C91C-B54F-B2B7-4B5F3C45A0F1}">
      <dgm:prSet/>
      <dgm:spPr/>
      <dgm:t>
        <a:bodyPr/>
        <a:lstStyle/>
        <a:p>
          <a:endParaRPr lang="en-US"/>
        </a:p>
      </dgm:t>
    </dgm:pt>
    <dgm:pt modelId="{ADDD4532-C7CC-C942-8DCD-A4005C766B37}" type="pres">
      <dgm:prSet presAssocID="{BC476369-6BC1-1045-A181-4FC8E2333807}" presName="Name0" presStyleCnt="0">
        <dgm:presLayoutVars>
          <dgm:dir/>
          <dgm:animLvl val="lvl"/>
          <dgm:resizeHandles/>
        </dgm:presLayoutVars>
      </dgm:prSet>
      <dgm:spPr/>
      <dgm:t>
        <a:bodyPr/>
        <a:lstStyle/>
        <a:p>
          <a:endParaRPr lang="en-US"/>
        </a:p>
      </dgm:t>
    </dgm:pt>
    <dgm:pt modelId="{8252D922-392C-984C-B83E-6292C72675AC}" type="pres">
      <dgm:prSet presAssocID="{1E06A8D8-9014-BC42-BCF9-4E546EF780C9}" presName="linNode" presStyleCnt="0"/>
      <dgm:spPr/>
    </dgm:pt>
    <dgm:pt modelId="{25C43E0D-E86C-6F4B-936B-17FA463FE1EE}" type="pres">
      <dgm:prSet presAssocID="{1E06A8D8-9014-BC42-BCF9-4E546EF780C9}" presName="parentShp" presStyleLbl="node1" presStyleIdx="0" presStyleCnt="1" custScaleX="80954">
        <dgm:presLayoutVars>
          <dgm:bulletEnabled val="1"/>
        </dgm:presLayoutVars>
      </dgm:prSet>
      <dgm:spPr/>
      <dgm:t>
        <a:bodyPr/>
        <a:lstStyle/>
        <a:p>
          <a:endParaRPr lang="en-US"/>
        </a:p>
      </dgm:t>
    </dgm:pt>
    <dgm:pt modelId="{DEC58D47-0839-D14F-B282-F076DEEAB9BB}" type="pres">
      <dgm:prSet presAssocID="{1E06A8D8-9014-BC42-BCF9-4E546EF780C9}" presName="childShp" presStyleLbl="bgAccFollowNode1" presStyleIdx="0" presStyleCnt="1">
        <dgm:presLayoutVars>
          <dgm:bulletEnabled val="1"/>
        </dgm:presLayoutVars>
      </dgm:prSet>
      <dgm:spPr/>
      <dgm:t>
        <a:bodyPr/>
        <a:lstStyle/>
        <a:p>
          <a:endParaRPr lang="en-US"/>
        </a:p>
      </dgm:t>
    </dgm:pt>
  </dgm:ptLst>
  <dgm:cxnLst>
    <dgm:cxn modelId="{69354A84-D5FC-4B52-868C-EF550264DDE4}" type="presOf" srcId="{1E06A8D8-9014-BC42-BCF9-4E546EF780C9}" destId="{25C43E0D-E86C-6F4B-936B-17FA463FE1EE}" srcOrd="0" destOrd="0" presId="urn:microsoft.com/office/officeart/2005/8/layout/vList6"/>
    <dgm:cxn modelId="{DB6812BF-EA60-4074-B8B5-09532171A23B}" type="presOf" srcId="{BC476369-6BC1-1045-A181-4FC8E2333807}" destId="{ADDD4532-C7CC-C942-8DCD-A4005C766B37}" srcOrd="0" destOrd="0" presId="urn:microsoft.com/office/officeart/2005/8/layout/vList6"/>
    <dgm:cxn modelId="{02899453-C91C-B54F-B2B7-4B5F3C45A0F1}" srcId="{BC476369-6BC1-1045-A181-4FC8E2333807}" destId="{1E06A8D8-9014-BC42-BCF9-4E546EF780C9}" srcOrd="0" destOrd="0" parTransId="{DD956246-C09E-1048-B9F7-456FD2E3F0F0}" sibTransId="{40624547-745D-2047-8121-54C3C71C9125}"/>
    <dgm:cxn modelId="{BC19FB8A-F6E4-49B3-A68F-59DFFC5F176A}" type="presParOf" srcId="{ADDD4532-C7CC-C942-8DCD-A4005C766B37}" destId="{8252D922-392C-984C-B83E-6292C72675AC}" srcOrd="0" destOrd="0" presId="urn:microsoft.com/office/officeart/2005/8/layout/vList6"/>
    <dgm:cxn modelId="{DE63FC6B-A209-4D37-BBFD-75ECBAF585F7}" type="presParOf" srcId="{8252D922-392C-984C-B83E-6292C72675AC}" destId="{25C43E0D-E86C-6F4B-936B-17FA463FE1EE}" srcOrd="0" destOrd="0" presId="urn:microsoft.com/office/officeart/2005/8/layout/vList6"/>
    <dgm:cxn modelId="{85182705-2F04-4D01-8765-44871EBFF819}" type="presParOf" srcId="{8252D922-392C-984C-B83E-6292C72675AC}" destId="{DEC58D47-0839-D14F-B282-F076DEEAB9BB}"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FF788F77-595B-AD4B-956E-98EAF912CFAA}" type="doc">
      <dgm:prSet loTypeId="urn:microsoft.com/office/officeart/2005/8/layout/bList2#1" loCatId="list" qsTypeId="urn:microsoft.com/office/officeart/2005/8/quickstyle/simple4" qsCatId="simple" csTypeId="urn:microsoft.com/office/officeart/2005/8/colors/accent6_2" csCatId="accent6" phldr="1"/>
      <dgm:spPr/>
      <dgm:t>
        <a:bodyPr/>
        <a:lstStyle/>
        <a:p>
          <a:endParaRPr lang="en-US"/>
        </a:p>
      </dgm:t>
    </dgm:pt>
    <dgm:pt modelId="{AB4CEAA2-67A2-D748-A0F0-D5CA8D06F779}">
      <dgm:prSet/>
      <dgm:spPr/>
      <dgm:t>
        <a:bodyPr/>
        <a:lstStyle/>
        <a:p>
          <a:pPr algn="l" rtl="0"/>
          <a:r>
            <a:rPr lang="en-US" dirty="0" smtClean="0"/>
            <a:t>Findings #1</a:t>
          </a:r>
          <a:endParaRPr lang="en-US" dirty="0"/>
        </a:p>
      </dgm:t>
    </dgm:pt>
    <dgm:pt modelId="{52557E9F-883E-5841-9DF5-ED5147BE2946}" type="parTrans" cxnId="{68E6C4D6-91C7-264A-91B9-1A3B223F20C3}">
      <dgm:prSet/>
      <dgm:spPr/>
      <dgm:t>
        <a:bodyPr/>
        <a:lstStyle/>
        <a:p>
          <a:pPr algn="l"/>
          <a:endParaRPr lang="en-US"/>
        </a:p>
      </dgm:t>
    </dgm:pt>
    <dgm:pt modelId="{4D2B9FA5-B111-AC41-AE7B-0FD701887962}" type="sibTrans" cxnId="{68E6C4D6-91C7-264A-91B9-1A3B223F20C3}">
      <dgm:prSet/>
      <dgm:spPr/>
      <dgm:t>
        <a:bodyPr/>
        <a:lstStyle/>
        <a:p>
          <a:pPr algn="l"/>
          <a:endParaRPr lang="en-US"/>
        </a:p>
      </dgm:t>
    </dgm:pt>
    <dgm:pt modelId="{F80B6ECE-A7D4-AB41-8DF5-707E8177B974}">
      <dgm:prSet/>
      <dgm:spPr/>
      <dgm:t>
        <a:bodyPr/>
        <a:lstStyle/>
        <a:p>
          <a:pPr algn="l" rtl="0"/>
          <a:r>
            <a:rPr lang="en-US" dirty="0" smtClean="0"/>
            <a:t>Findings #2</a:t>
          </a:r>
          <a:endParaRPr lang="en-US" dirty="0"/>
        </a:p>
      </dgm:t>
    </dgm:pt>
    <dgm:pt modelId="{BA35B894-96D1-FC44-8896-B5E679988BC8}" type="parTrans" cxnId="{D45A6E4E-D0D2-7248-83D6-513E26A7FF3F}">
      <dgm:prSet/>
      <dgm:spPr/>
      <dgm:t>
        <a:bodyPr/>
        <a:lstStyle/>
        <a:p>
          <a:pPr algn="l"/>
          <a:endParaRPr lang="en-US"/>
        </a:p>
      </dgm:t>
    </dgm:pt>
    <dgm:pt modelId="{F88C9FEA-8134-2E4B-AEF2-2D8C297FDFE1}" type="sibTrans" cxnId="{D45A6E4E-D0D2-7248-83D6-513E26A7FF3F}">
      <dgm:prSet/>
      <dgm:spPr/>
      <dgm:t>
        <a:bodyPr/>
        <a:lstStyle/>
        <a:p>
          <a:pPr algn="l"/>
          <a:endParaRPr lang="en-US"/>
        </a:p>
      </dgm:t>
    </dgm:pt>
    <dgm:pt modelId="{F7848980-3D32-0742-B07C-ADA32E64D63A}">
      <dgm:prSet/>
      <dgm:spPr/>
      <dgm:t>
        <a:bodyPr/>
        <a:lstStyle/>
        <a:p>
          <a:pPr algn="l" rtl="0"/>
          <a:r>
            <a:rPr lang="en-US" dirty="0" smtClean="0"/>
            <a:t>Findings #3</a:t>
          </a:r>
          <a:endParaRPr lang="en-US" dirty="0"/>
        </a:p>
      </dgm:t>
    </dgm:pt>
    <dgm:pt modelId="{E79D361A-09FA-084F-BB54-A0106DBB6B9A}" type="parTrans" cxnId="{7A97A6FC-52C2-FE4D-BF3C-B09F9A65BAA4}">
      <dgm:prSet/>
      <dgm:spPr/>
      <dgm:t>
        <a:bodyPr/>
        <a:lstStyle/>
        <a:p>
          <a:pPr algn="l"/>
          <a:endParaRPr lang="en-US"/>
        </a:p>
      </dgm:t>
    </dgm:pt>
    <dgm:pt modelId="{64C055E6-3079-4647-BAF4-37746B79F617}" type="sibTrans" cxnId="{7A97A6FC-52C2-FE4D-BF3C-B09F9A65BAA4}">
      <dgm:prSet/>
      <dgm:spPr/>
      <dgm:t>
        <a:bodyPr/>
        <a:lstStyle/>
        <a:p>
          <a:pPr algn="l"/>
          <a:endParaRPr lang="en-US"/>
        </a:p>
      </dgm:t>
    </dgm:pt>
    <dgm:pt modelId="{97E5838A-0032-B848-9135-854B239C29EF}">
      <dgm:prSet/>
      <dgm:spPr/>
      <dgm:t>
        <a:bodyPr/>
        <a:lstStyle/>
        <a:p>
          <a:pPr algn="l" rtl="0"/>
          <a:r>
            <a:rPr lang="en-US" smtClean="0"/>
            <a:t>Our research study found that there was no significant difference in persuasiveness between the ideal waist hip ratio advertisement of .70, the tightened waist hip ratio of .62, and the widened waist hip ratio of .82.</a:t>
          </a:r>
          <a:endParaRPr lang="en-US" dirty="0"/>
        </a:p>
      </dgm:t>
    </dgm:pt>
    <dgm:pt modelId="{460983BD-C8B5-E24E-A158-4DF812A58B16}" type="parTrans" cxnId="{F3353915-8756-514B-A15C-2D189231AB2D}">
      <dgm:prSet/>
      <dgm:spPr/>
      <dgm:t>
        <a:bodyPr/>
        <a:lstStyle/>
        <a:p>
          <a:pPr algn="l"/>
          <a:endParaRPr lang="en-US"/>
        </a:p>
      </dgm:t>
    </dgm:pt>
    <dgm:pt modelId="{FFE17058-68EE-4E42-B053-FC8552A97778}" type="sibTrans" cxnId="{F3353915-8756-514B-A15C-2D189231AB2D}">
      <dgm:prSet/>
      <dgm:spPr/>
      <dgm:t>
        <a:bodyPr/>
        <a:lstStyle/>
        <a:p>
          <a:pPr algn="l"/>
          <a:endParaRPr lang="en-US"/>
        </a:p>
      </dgm:t>
    </dgm:pt>
    <dgm:pt modelId="{62A1F95D-9C5A-284F-B9ED-1E7B26A14C5B}">
      <dgm:prSet/>
      <dgm:spPr/>
      <dgm:t>
        <a:bodyPr/>
        <a:lstStyle/>
        <a:p>
          <a:pPr algn="l" rtl="0"/>
          <a:r>
            <a:rPr lang="en-US" smtClean="0"/>
            <a:t>Body attractiveness was significantly different between the ideal waist hip ratio of .70 and the tightened waist hip ratio of .62 with subjects finding the ideal waist hip ratio significantly more attractive. Body attractiveness was significantly different between the widened waist hip ratio of .82 and the tightened waist hip ratio of .62. But, significant differences of body attractiveness between the ideal waist hip ratio of .70 and the widened waist hip ratio of .82 were not found.</a:t>
          </a:r>
          <a:br>
            <a:rPr lang="en-US" smtClean="0"/>
          </a:br>
          <a:r>
            <a:rPr lang="en-US" smtClean="0"/>
            <a:t>.</a:t>
          </a:r>
          <a:endParaRPr lang="en-US" dirty="0"/>
        </a:p>
      </dgm:t>
    </dgm:pt>
    <dgm:pt modelId="{361306CE-F1D6-3643-8638-A66687288E6D}" type="parTrans" cxnId="{48E09462-FE7B-5346-A50C-8B9A28EBB00F}">
      <dgm:prSet/>
      <dgm:spPr/>
      <dgm:t>
        <a:bodyPr/>
        <a:lstStyle/>
        <a:p>
          <a:pPr algn="l"/>
          <a:endParaRPr lang="en-US"/>
        </a:p>
      </dgm:t>
    </dgm:pt>
    <dgm:pt modelId="{8522F4DB-7FAD-C740-8266-928B79C5733A}" type="sibTrans" cxnId="{48E09462-FE7B-5346-A50C-8B9A28EBB00F}">
      <dgm:prSet/>
      <dgm:spPr/>
      <dgm:t>
        <a:bodyPr/>
        <a:lstStyle/>
        <a:p>
          <a:pPr algn="l"/>
          <a:endParaRPr lang="en-US"/>
        </a:p>
      </dgm:t>
    </dgm:pt>
    <dgm:pt modelId="{3C8C5FA3-2B03-8043-9AEF-FB8128800561}">
      <dgm:prSet/>
      <dgm:spPr/>
      <dgm:t>
        <a:bodyPr/>
        <a:lstStyle/>
        <a:p>
          <a:pPr algn="l" rtl="0"/>
          <a:r>
            <a:rPr lang="en-US" smtClean="0"/>
            <a:t>Our research found that there are no significant differences in body attractiveness between males and females with an advertisement containing an ideal waist hip ratio of .70 or a widened waist hip ratio of .82. But, there are significant differences between males and females in body attractiveness with an advertisement containing a tightened waist hip ratio of .62 </a:t>
          </a:r>
          <a:endParaRPr lang="en-US" dirty="0"/>
        </a:p>
      </dgm:t>
    </dgm:pt>
    <dgm:pt modelId="{4F1FFEFB-9EBE-9245-818C-A8FF707502C8}" type="parTrans" cxnId="{0E40CC21-6075-5B41-A5F4-26AEF2A180B6}">
      <dgm:prSet/>
      <dgm:spPr/>
      <dgm:t>
        <a:bodyPr/>
        <a:lstStyle/>
        <a:p>
          <a:pPr algn="l"/>
          <a:endParaRPr lang="en-US"/>
        </a:p>
      </dgm:t>
    </dgm:pt>
    <dgm:pt modelId="{DBD20F3D-0C67-3F40-AF83-AF298F67B5A4}" type="sibTrans" cxnId="{0E40CC21-6075-5B41-A5F4-26AEF2A180B6}">
      <dgm:prSet/>
      <dgm:spPr/>
      <dgm:t>
        <a:bodyPr/>
        <a:lstStyle/>
        <a:p>
          <a:pPr algn="l"/>
          <a:endParaRPr lang="en-US"/>
        </a:p>
      </dgm:t>
    </dgm:pt>
    <dgm:pt modelId="{2E2E78D3-8DC4-7448-A097-17DF67406DA8}" type="pres">
      <dgm:prSet presAssocID="{FF788F77-595B-AD4B-956E-98EAF912CFAA}" presName="diagram" presStyleCnt="0">
        <dgm:presLayoutVars>
          <dgm:dir/>
          <dgm:animLvl val="lvl"/>
          <dgm:resizeHandles val="exact"/>
        </dgm:presLayoutVars>
      </dgm:prSet>
      <dgm:spPr/>
      <dgm:t>
        <a:bodyPr/>
        <a:lstStyle/>
        <a:p>
          <a:endParaRPr lang="en-US"/>
        </a:p>
      </dgm:t>
    </dgm:pt>
    <dgm:pt modelId="{5F3A1703-CDAE-D84C-AB0E-DA94BCF1BF85}" type="pres">
      <dgm:prSet presAssocID="{AB4CEAA2-67A2-D748-A0F0-D5CA8D06F779}" presName="compNode" presStyleCnt="0"/>
      <dgm:spPr/>
      <dgm:t>
        <a:bodyPr/>
        <a:lstStyle/>
        <a:p>
          <a:endParaRPr lang="en-US"/>
        </a:p>
      </dgm:t>
    </dgm:pt>
    <dgm:pt modelId="{98281078-A749-4A4E-A2EE-126A471B7DDB}" type="pres">
      <dgm:prSet presAssocID="{AB4CEAA2-67A2-D748-A0F0-D5CA8D06F779}" presName="childRect" presStyleLbl="bgAcc1" presStyleIdx="0" presStyleCnt="3" custScaleX="111076" custScaleY="173885" custLinFactNeighborX="5781" custLinFactNeighborY="-397">
        <dgm:presLayoutVars>
          <dgm:bulletEnabled val="1"/>
        </dgm:presLayoutVars>
      </dgm:prSet>
      <dgm:spPr/>
      <dgm:t>
        <a:bodyPr/>
        <a:lstStyle/>
        <a:p>
          <a:endParaRPr lang="en-US"/>
        </a:p>
      </dgm:t>
    </dgm:pt>
    <dgm:pt modelId="{0158C061-B078-7B43-AF3A-354CDC159F79}" type="pres">
      <dgm:prSet presAssocID="{AB4CEAA2-67A2-D748-A0F0-D5CA8D06F779}" presName="parentText" presStyleLbl="node1" presStyleIdx="0" presStyleCnt="0">
        <dgm:presLayoutVars>
          <dgm:chMax val="0"/>
          <dgm:bulletEnabled val="1"/>
        </dgm:presLayoutVars>
      </dgm:prSet>
      <dgm:spPr/>
      <dgm:t>
        <a:bodyPr/>
        <a:lstStyle/>
        <a:p>
          <a:endParaRPr lang="en-US"/>
        </a:p>
      </dgm:t>
    </dgm:pt>
    <dgm:pt modelId="{D550D24A-F1CF-724C-96F5-47E66260B975}" type="pres">
      <dgm:prSet presAssocID="{AB4CEAA2-67A2-D748-A0F0-D5CA8D06F779}" presName="parentRect" presStyleLbl="alignNode1" presStyleIdx="0" presStyleCnt="3" custLinFactNeighborX="6321" custLinFactNeighborY="66124"/>
      <dgm:spPr/>
      <dgm:t>
        <a:bodyPr/>
        <a:lstStyle/>
        <a:p>
          <a:endParaRPr lang="en-US"/>
        </a:p>
      </dgm:t>
    </dgm:pt>
    <dgm:pt modelId="{5D235F79-87E1-C444-ADD5-FCBDCF4679D6}" type="pres">
      <dgm:prSet presAssocID="{AB4CEAA2-67A2-D748-A0F0-D5CA8D06F779}" presName="adorn" presStyleLbl="fgAccFollowNode1" presStyleIdx="0" presStyleCnt="3" custLinFactNeighborX="-204" custLinFactNeighborY="54758"/>
      <dgm:spPr>
        <a:blipFill rotWithShape="0">
          <a:blip xmlns:r="http://schemas.openxmlformats.org/officeDocument/2006/relationships" r:embed="rId1"/>
          <a:stretch>
            <a:fillRect/>
          </a:stretch>
        </a:blipFill>
      </dgm:spPr>
      <dgm:t>
        <a:bodyPr/>
        <a:lstStyle/>
        <a:p>
          <a:endParaRPr lang="en-US"/>
        </a:p>
      </dgm:t>
    </dgm:pt>
    <dgm:pt modelId="{9A0CDC1E-9B9C-F049-B494-34D49F6E0B84}" type="pres">
      <dgm:prSet presAssocID="{4D2B9FA5-B111-AC41-AE7B-0FD701887962}" presName="sibTrans" presStyleLbl="sibTrans2D1" presStyleIdx="0" presStyleCnt="0"/>
      <dgm:spPr/>
      <dgm:t>
        <a:bodyPr/>
        <a:lstStyle/>
        <a:p>
          <a:endParaRPr lang="en-US"/>
        </a:p>
      </dgm:t>
    </dgm:pt>
    <dgm:pt modelId="{E8510C2A-E057-9148-A4E3-A67001829D65}" type="pres">
      <dgm:prSet presAssocID="{F80B6ECE-A7D4-AB41-8DF5-707E8177B974}" presName="compNode" presStyleCnt="0"/>
      <dgm:spPr/>
      <dgm:t>
        <a:bodyPr/>
        <a:lstStyle/>
        <a:p>
          <a:endParaRPr lang="en-US"/>
        </a:p>
      </dgm:t>
    </dgm:pt>
    <dgm:pt modelId="{B45A8915-C8D5-1B44-A716-B1E5FA7B4D10}" type="pres">
      <dgm:prSet presAssocID="{F80B6ECE-A7D4-AB41-8DF5-707E8177B974}" presName="childRect" presStyleLbl="bgAcc1" presStyleIdx="1" presStyleCnt="3" custScaleX="115628" custScaleY="171988">
        <dgm:presLayoutVars>
          <dgm:bulletEnabled val="1"/>
        </dgm:presLayoutVars>
      </dgm:prSet>
      <dgm:spPr/>
      <dgm:t>
        <a:bodyPr/>
        <a:lstStyle/>
        <a:p>
          <a:endParaRPr lang="en-US"/>
        </a:p>
      </dgm:t>
    </dgm:pt>
    <dgm:pt modelId="{82F31292-DF1B-BD4D-9B82-F3DADC3276D7}" type="pres">
      <dgm:prSet presAssocID="{F80B6ECE-A7D4-AB41-8DF5-707E8177B974}" presName="parentText" presStyleLbl="node1" presStyleIdx="0" presStyleCnt="0">
        <dgm:presLayoutVars>
          <dgm:chMax val="0"/>
          <dgm:bulletEnabled val="1"/>
        </dgm:presLayoutVars>
      </dgm:prSet>
      <dgm:spPr/>
      <dgm:t>
        <a:bodyPr/>
        <a:lstStyle/>
        <a:p>
          <a:endParaRPr lang="en-US"/>
        </a:p>
      </dgm:t>
    </dgm:pt>
    <dgm:pt modelId="{40262949-7681-7B48-B935-634A964B7280}" type="pres">
      <dgm:prSet presAssocID="{F80B6ECE-A7D4-AB41-8DF5-707E8177B974}" presName="parentRect" presStyleLbl="alignNode1" presStyleIdx="1" presStyleCnt="3" custLinFactNeighborX="-1697" custLinFactNeighborY="65283"/>
      <dgm:spPr/>
      <dgm:t>
        <a:bodyPr/>
        <a:lstStyle/>
        <a:p>
          <a:endParaRPr lang="en-US"/>
        </a:p>
      </dgm:t>
    </dgm:pt>
    <dgm:pt modelId="{490EB346-191B-3542-AE07-AD50C5391E51}" type="pres">
      <dgm:prSet presAssocID="{F80B6ECE-A7D4-AB41-8DF5-707E8177B974}" presName="adorn" presStyleLbl="fgAccFollowNode1" presStyleIdx="1" presStyleCnt="3" custLinFactNeighborX="-23250" custLinFactNeighborY="53987"/>
      <dgm:spPr>
        <a:blipFill rotWithShape="0">
          <a:blip xmlns:r="http://schemas.openxmlformats.org/officeDocument/2006/relationships" r:embed="rId1"/>
          <a:stretch>
            <a:fillRect/>
          </a:stretch>
        </a:blipFill>
      </dgm:spPr>
      <dgm:t>
        <a:bodyPr/>
        <a:lstStyle/>
        <a:p>
          <a:endParaRPr lang="en-US"/>
        </a:p>
      </dgm:t>
    </dgm:pt>
    <dgm:pt modelId="{841AAD68-684A-2A4F-B6AF-844E17B0AF4E}" type="pres">
      <dgm:prSet presAssocID="{F88C9FEA-8134-2E4B-AEF2-2D8C297FDFE1}" presName="sibTrans" presStyleLbl="sibTrans2D1" presStyleIdx="0" presStyleCnt="0"/>
      <dgm:spPr/>
      <dgm:t>
        <a:bodyPr/>
        <a:lstStyle/>
        <a:p>
          <a:endParaRPr lang="en-US"/>
        </a:p>
      </dgm:t>
    </dgm:pt>
    <dgm:pt modelId="{13C56452-D742-F341-853E-FD071A179467}" type="pres">
      <dgm:prSet presAssocID="{F7848980-3D32-0742-B07C-ADA32E64D63A}" presName="compNode" presStyleCnt="0"/>
      <dgm:spPr/>
      <dgm:t>
        <a:bodyPr/>
        <a:lstStyle/>
        <a:p>
          <a:endParaRPr lang="en-US"/>
        </a:p>
      </dgm:t>
    </dgm:pt>
    <dgm:pt modelId="{4143A7AC-307E-B442-AD4D-CD4407BF1388}" type="pres">
      <dgm:prSet presAssocID="{F7848980-3D32-0742-B07C-ADA32E64D63A}" presName="childRect" presStyleLbl="bgAcc1" presStyleIdx="2" presStyleCnt="3" custScaleX="110495" custScaleY="170541">
        <dgm:presLayoutVars>
          <dgm:bulletEnabled val="1"/>
        </dgm:presLayoutVars>
      </dgm:prSet>
      <dgm:spPr/>
      <dgm:t>
        <a:bodyPr/>
        <a:lstStyle/>
        <a:p>
          <a:endParaRPr lang="en-US"/>
        </a:p>
      </dgm:t>
    </dgm:pt>
    <dgm:pt modelId="{A1D38E13-3E06-7B46-B06D-13CA8849B07C}" type="pres">
      <dgm:prSet presAssocID="{F7848980-3D32-0742-B07C-ADA32E64D63A}" presName="parentText" presStyleLbl="node1" presStyleIdx="0" presStyleCnt="0">
        <dgm:presLayoutVars>
          <dgm:chMax val="0"/>
          <dgm:bulletEnabled val="1"/>
        </dgm:presLayoutVars>
      </dgm:prSet>
      <dgm:spPr/>
      <dgm:t>
        <a:bodyPr/>
        <a:lstStyle/>
        <a:p>
          <a:endParaRPr lang="en-US"/>
        </a:p>
      </dgm:t>
    </dgm:pt>
    <dgm:pt modelId="{07DC127C-ECB0-144F-9D64-B14BADB7618B}" type="pres">
      <dgm:prSet presAssocID="{F7848980-3D32-0742-B07C-ADA32E64D63A}" presName="parentRect" presStyleLbl="alignNode1" presStyleIdx="2" presStyleCnt="3" custLinFactNeighborX="2460" custLinFactNeighborY="64070"/>
      <dgm:spPr/>
      <dgm:t>
        <a:bodyPr/>
        <a:lstStyle/>
        <a:p>
          <a:endParaRPr lang="en-US"/>
        </a:p>
      </dgm:t>
    </dgm:pt>
    <dgm:pt modelId="{78F8D2E1-32FB-A940-BE08-217500F8FE12}" type="pres">
      <dgm:prSet presAssocID="{F7848980-3D32-0742-B07C-ADA32E64D63A}" presName="adorn" presStyleLbl="fgAccFollowNode1" presStyleIdx="2" presStyleCnt="3" custLinFactNeighborX="-16654" custLinFactNeighborY="54758"/>
      <dgm:spPr>
        <a:blipFill rotWithShape="0">
          <a:blip xmlns:r="http://schemas.openxmlformats.org/officeDocument/2006/relationships" r:embed="rId1"/>
          <a:stretch>
            <a:fillRect/>
          </a:stretch>
        </a:blipFill>
      </dgm:spPr>
      <dgm:t>
        <a:bodyPr/>
        <a:lstStyle/>
        <a:p>
          <a:endParaRPr lang="en-US"/>
        </a:p>
      </dgm:t>
    </dgm:pt>
  </dgm:ptLst>
  <dgm:cxnLst>
    <dgm:cxn modelId="{190B2794-6A22-334A-8E38-5FE98F9A884C}" type="presOf" srcId="{97E5838A-0032-B848-9135-854B239C29EF}" destId="{98281078-A749-4A4E-A2EE-126A471B7DDB}" srcOrd="0" destOrd="0" presId="urn:microsoft.com/office/officeart/2005/8/layout/bList2#1"/>
    <dgm:cxn modelId="{76D119D0-3841-0846-ABCA-27088B8193E1}" type="presOf" srcId="{F80B6ECE-A7D4-AB41-8DF5-707E8177B974}" destId="{82F31292-DF1B-BD4D-9B82-F3DADC3276D7}" srcOrd="0" destOrd="0" presId="urn:microsoft.com/office/officeart/2005/8/layout/bList2#1"/>
    <dgm:cxn modelId="{66EC34A0-726C-A14C-90D9-7EC684C070A1}" type="presOf" srcId="{3C8C5FA3-2B03-8043-9AEF-FB8128800561}" destId="{4143A7AC-307E-B442-AD4D-CD4407BF1388}" srcOrd="0" destOrd="0" presId="urn:microsoft.com/office/officeart/2005/8/layout/bList2#1"/>
    <dgm:cxn modelId="{548D4B0E-20AF-914E-A9D7-A20A3602629B}" type="presOf" srcId="{AB4CEAA2-67A2-D748-A0F0-D5CA8D06F779}" destId="{0158C061-B078-7B43-AF3A-354CDC159F79}" srcOrd="0" destOrd="0" presId="urn:microsoft.com/office/officeart/2005/8/layout/bList2#1"/>
    <dgm:cxn modelId="{F14D3E2A-7736-3E4B-B464-6E980A679145}" type="presOf" srcId="{4D2B9FA5-B111-AC41-AE7B-0FD701887962}" destId="{9A0CDC1E-9B9C-F049-B494-34D49F6E0B84}" srcOrd="0" destOrd="0" presId="urn:microsoft.com/office/officeart/2005/8/layout/bList2#1"/>
    <dgm:cxn modelId="{7A97A6FC-52C2-FE4D-BF3C-B09F9A65BAA4}" srcId="{FF788F77-595B-AD4B-956E-98EAF912CFAA}" destId="{F7848980-3D32-0742-B07C-ADA32E64D63A}" srcOrd="2" destOrd="0" parTransId="{E79D361A-09FA-084F-BB54-A0106DBB6B9A}" sibTransId="{64C055E6-3079-4647-BAF4-37746B79F617}"/>
    <dgm:cxn modelId="{D57DA7E2-095B-F348-BB44-987ECF745194}" type="presOf" srcId="{62A1F95D-9C5A-284F-B9ED-1E7B26A14C5B}" destId="{B45A8915-C8D5-1B44-A716-B1E5FA7B4D10}" srcOrd="0" destOrd="0" presId="urn:microsoft.com/office/officeart/2005/8/layout/bList2#1"/>
    <dgm:cxn modelId="{F3353915-8756-514B-A15C-2D189231AB2D}" srcId="{AB4CEAA2-67A2-D748-A0F0-D5CA8D06F779}" destId="{97E5838A-0032-B848-9135-854B239C29EF}" srcOrd="0" destOrd="0" parTransId="{460983BD-C8B5-E24E-A158-4DF812A58B16}" sibTransId="{FFE17058-68EE-4E42-B053-FC8552A97778}"/>
    <dgm:cxn modelId="{8B720C3E-BC61-9C4B-BF0C-0B414A271886}" type="presOf" srcId="{F7848980-3D32-0742-B07C-ADA32E64D63A}" destId="{07DC127C-ECB0-144F-9D64-B14BADB7618B}" srcOrd="1" destOrd="0" presId="urn:microsoft.com/office/officeart/2005/8/layout/bList2#1"/>
    <dgm:cxn modelId="{0E40CC21-6075-5B41-A5F4-26AEF2A180B6}" srcId="{F7848980-3D32-0742-B07C-ADA32E64D63A}" destId="{3C8C5FA3-2B03-8043-9AEF-FB8128800561}" srcOrd="0" destOrd="0" parTransId="{4F1FFEFB-9EBE-9245-818C-A8FF707502C8}" sibTransId="{DBD20F3D-0C67-3F40-AF83-AF298F67B5A4}"/>
    <dgm:cxn modelId="{D45A6E4E-D0D2-7248-83D6-513E26A7FF3F}" srcId="{FF788F77-595B-AD4B-956E-98EAF912CFAA}" destId="{F80B6ECE-A7D4-AB41-8DF5-707E8177B974}" srcOrd="1" destOrd="0" parTransId="{BA35B894-96D1-FC44-8896-B5E679988BC8}" sibTransId="{F88C9FEA-8134-2E4B-AEF2-2D8C297FDFE1}"/>
    <dgm:cxn modelId="{BF8DE1C5-4E6E-3848-B216-3B0E4169F426}" type="presOf" srcId="{F80B6ECE-A7D4-AB41-8DF5-707E8177B974}" destId="{40262949-7681-7B48-B935-634A964B7280}" srcOrd="1" destOrd="0" presId="urn:microsoft.com/office/officeart/2005/8/layout/bList2#1"/>
    <dgm:cxn modelId="{DA490118-585B-694C-BC96-91B92C567F2B}" type="presOf" srcId="{AB4CEAA2-67A2-D748-A0F0-D5CA8D06F779}" destId="{D550D24A-F1CF-724C-96F5-47E66260B975}" srcOrd="1" destOrd="0" presId="urn:microsoft.com/office/officeart/2005/8/layout/bList2#1"/>
    <dgm:cxn modelId="{48E09462-FE7B-5346-A50C-8B9A28EBB00F}" srcId="{F80B6ECE-A7D4-AB41-8DF5-707E8177B974}" destId="{62A1F95D-9C5A-284F-B9ED-1E7B26A14C5B}" srcOrd="0" destOrd="0" parTransId="{361306CE-F1D6-3643-8638-A66687288E6D}" sibTransId="{8522F4DB-7FAD-C740-8266-928B79C5733A}"/>
    <dgm:cxn modelId="{0757A0C4-CC59-E74E-9D83-92C95149FBB9}" type="presOf" srcId="{F7848980-3D32-0742-B07C-ADA32E64D63A}" destId="{A1D38E13-3E06-7B46-B06D-13CA8849B07C}" srcOrd="0" destOrd="0" presId="urn:microsoft.com/office/officeart/2005/8/layout/bList2#1"/>
    <dgm:cxn modelId="{68E6C4D6-91C7-264A-91B9-1A3B223F20C3}" srcId="{FF788F77-595B-AD4B-956E-98EAF912CFAA}" destId="{AB4CEAA2-67A2-D748-A0F0-D5CA8D06F779}" srcOrd="0" destOrd="0" parTransId="{52557E9F-883E-5841-9DF5-ED5147BE2946}" sibTransId="{4D2B9FA5-B111-AC41-AE7B-0FD701887962}"/>
    <dgm:cxn modelId="{79D53D95-B0B7-4245-8142-025DAEEE6594}" type="presOf" srcId="{F88C9FEA-8134-2E4B-AEF2-2D8C297FDFE1}" destId="{841AAD68-684A-2A4F-B6AF-844E17B0AF4E}" srcOrd="0" destOrd="0" presId="urn:microsoft.com/office/officeart/2005/8/layout/bList2#1"/>
    <dgm:cxn modelId="{E3A33D51-93AE-2449-9076-2CC7012A8FB3}" type="presOf" srcId="{FF788F77-595B-AD4B-956E-98EAF912CFAA}" destId="{2E2E78D3-8DC4-7448-A097-17DF67406DA8}" srcOrd="0" destOrd="0" presId="urn:microsoft.com/office/officeart/2005/8/layout/bList2#1"/>
    <dgm:cxn modelId="{3486E6DD-C9A2-A14F-B477-2F224AF6EB2E}" type="presParOf" srcId="{2E2E78D3-8DC4-7448-A097-17DF67406DA8}" destId="{5F3A1703-CDAE-D84C-AB0E-DA94BCF1BF85}" srcOrd="0" destOrd="0" presId="urn:microsoft.com/office/officeart/2005/8/layout/bList2#1"/>
    <dgm:cxn modelId="{671F1D4C-9A78-134E-8183-2D262B42CA6C}" type="presParOf" srcId="{5F3A1703-CDAE-D84C-AB0E-DA94BCF1BF85}" destId="{98281078-A749-4A4E-A2EE-126A471B7DDB}" srcOrd="0" destOrd="0" presId="urn:microsoft.com/office/officeart/2005/8/layout/bList2#1"/>
    <dgm:cxn modelId="{21E69FEE-051B-B344-A7C6-2A81D35C87B4}" type="presParOf" srcId="{5F3A1703-CDAE-D84C-AB0E-DA94BCF1BF85}" destId="{0158C061-B078-7B43-AF3A-354CDC159F79}" srcOrd="1" destOrd="0" presId="urn:microsoft.com/office/officeart/2005/8/layout/bList2#1"/>
    <dgm:cxn modelId="{0D4E3CBC-12ED-C44C-9A7A-DEAE98C84A6E}" type="presParOf" srcId="{5F3A1703-CDAE-D84C-AB0E-DA94BCF1BF85}" destId="{D550D24A-F1CF-724C-96F5-47E66260B975}" srcOrd="2" destOrd="0" presId="urn:microsoft.com/office/officeart/2005/8/layout/bList2#1"/>
    <dgm:cxn modelId="{E98375B2-18D0-064B-9936-A61FAF17F828}" type="presParOf" srcId="{5F3A1703-CDAE-D84C-AB0E-DA94BCF1BF85}" destId="{5D235F79-87E1-C444-ADD5-FCBDCF4679D6}" srcOrd="3" destOrd="0" presId="urn:microsoft.com/office/officeart/2005/8/layout/bList2#1"/>
    <dgm:cxn modelId="{72E9A039-731C-D040-9248-4682C91BEFC2}" type="presParOf" srcId="{2E2E78D3-8DC4-7448-A097-17DF67406DA8}" destId="{9A0CDC1E-9B9C-F049-B494-34D49F6E0B84}" srcOrd="1" destOrd="0" presId="urn:microsoft.com/office/officeart/2005/8/layout/bList2#1"/>
    <dgm:cxn modelId="{7E64BECC-F950-C044-9BCB-3EB590281141}" type="presParOf" srcId="{2E2E78D3-8DC4-7448-A097-17DF67406DA8}" destId="{E8510C2A-E057-9148-A4E3-A67001829D65}" srcOrd="2" destOrd="0" presId="urn:microsoft.com/office/officeart/2005/8/layout/bList2#1"/>
    <dgm:cxn modelId="{45301C90-D84B-A842-8C43-5A6035A10FB1}" type="presParOf" srcId="{E8510C2A-E057-9148-A4E3-A67001829D65}" destId="{B45A8915-C8D5-1B44-A716-B1E5FA7B4D10}" srcOrd="0" destOrd="0" presId="urn:microsoft.com/office/officeart/2005/8/layout/bList2#1"/>
    <dgm:cxn modelId="{6359C1E5-914C-CF4B-AA2E-389B446EEB19}" type="presParOf" srcId="{E8510C2A-E057-9148-A4E3-A67001829D65}" destId="{82F31292-DF1B-BD4D-9B82-F3DADC3276D7}" srcOrd="1" destOrd="0" presId="urn:microsoft.com/office/officeart/2005/8/layout/bList2#1"/>
    <dgm:cxn modelId="{6DF9E1BF-2AB9-5A44-B80D-591CFDDB5F3C}" type="presParOf" srcId="{E8510C2A-E057-9148-A4E3-A67001829D65}" destId="{40262949-7681-7B48-B935-634A964B7280}" srcOrd="2" destOrd="0" presId="urn:microsoft.com/office/officeart/2005/8/layout/bList2#1"/>
    <dgm:cxn modelId="{475291FA-9D7D-F244-8E80-2A8C11933A91}" type="presParOf" srcId="{E8510C2A-E057-9148-A4E3-A67001829D65}" destId="{490EB346-191B-3542-AE07-AD50C5391E51}" srcOrd="3" destOrd="0" presId="urn:microsoft.com/office/officeart/2005/8/layout/bList2#1"/>
    <dgm:cxn modelId="{9E6B5C73-E3F7-C746-8E01-2F328522700D}" type="presParOf" srcId="{2E2E78D3-8DC4-7448-A097-17DF67406DA8}" destId="{841AAD68-684A-2A4F-B6AF-844E17B0AF4E}" srcOrd="3" destOrd="0" presId="urn:microsoft.com/office/officeart/2005/8/layout/bList2#1"/>
    <dgm:cxn modelId="{B02D0B99-40A2-5840-8FF7-831C8DA698E8}" type="presParOf" srcId="{2E2E78D3-8DC4-7448-A097-17DF67406DA8}" destId="{13C56452-D742-F341-853E-FD071A179467}" srcOrd="4" destOrd="0" presId="urn:microsoft.com/office/officeart/2005/8/layout/bList2#1"/>
    <dgm:cxn modelId="{CD24D3B1-A4EB-0E44-9938-53F9B4C37621}" type="presParOf" srcId="{13C56452-D742-F341-853E-FD071A179467}" destId="{4143A7AC-307E-B442-AD4D-CD4407BF1388}" srcOrd="0" destOrd="0" presId="urn:microsoft.com/office/officeart/2005/8/layout/bList2#1"/>
    <dgm:cxn modelId="{8F58B0FE-3DC4-344F-9331-2E7C39E37DBB}" type="presParOf" srcId="{13C56452-D742-F341-853E-FD071A179467}" destId="{A1D38E13-3E06-7B46-B06D-13CA8849B07C}" srcOrd="1" destOrd="0" presId="urn:microsoft.com/office/officeart/2005/8/layout/bList2#1"/>
    <dgm:cxn modelId="{9D90CD2A-BD66-CB47-BB68-D5A9830EA919}" type="presParOf" srcId="{13C56452-D742-F341-853E-FD071A179467}" destId="{07DC127C-ECB0-144F-9D64-B14BADB7618B}" srcOrd="2" destOrd="0" presId="urn:microsoft.com/office/officeart/2005/8/layout/bList2#1"/>
    <dgm:cxn modelId="{65A2C1EC-A5DB-A94B-A58F-3FAB6DA9470C}" type="presParOf" srcId="{13C56452-D742-F341-853E-FD071A179467}" destId="{78F8D2E1-32FB-A940-BE08-217500F8FE12}" srcOrd="3" destOrd="0" presId="urn:microsoft.com/office/officeart/2005/8/layout/bList2#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717E5A64-FCF1-4E8D-9A8E-DDA37FB7C837}" type="doc">
      <dgm:prSet loTypeId="urn:microsoft.com/office/officeart/2005/8/layout/default#1" loCatId="list" qsTypeId="urn:microsoft.com/office/officeart/2005/8/quickstyle/simple3" qsCatId="simple" csTypeId="urn:microsoft.com/office/officeart/2005/8/colors/accent1_5" csCatId="accent1" phldr="1"/>
      <dgm:spPr/>
      <dgm:t>
        <a:bodyPr/>
        <a:lstStyle/>
        <a:p>
          <a:endParaRPr lang="en-US"/>
        </a:p>
      </dgm:t>
    </dgm:pt>
    <dgm:pt modelId="{B96AB66D-F0B8-46F6-9A58-013969AF4ED3}">
      <dgm:prSet custT="1"/>
      <dgm:spPr>
        <a:solidFill>
          <a:schemeClr val="bg2"/>
        </a:solidFill>
      </dgm:spPr>
      <dgm:t>
        <a:bodyPr/>
        <a:lstStyle/>
        <a:p>
          <a:pPr algn="l" rtl="0"/>
          <a:r>
            <a:rPr lang="en-US" sz="1800" dirty="0" smtClean="0"/>
            <a:t>When manipulating a waist hip ratio of a body, it also changes the body mass index of the model. (</a:t>
          </a:r>
          <a:r>
            <a:rPr lang="en-US" sz="1800" dirty="0" err="1" smtClean="0"/>
            <a:t>Tovee</a:t>
          </a:r>
          <a:r>
            <a:rPr lang="en-US" sz="1800" dirty="0" smtClean="0"/>
            <a:t>, 2001) </a:t>
          </a:r>
          <a:endParaRPr lang="en-US" sz="1800" b="1" dirty="0" smtClean="0"/>
        </a:p>
      </dgm:t>
    </dgm:pt>
    <dgm:pt modelId="{134A374B-751F-41DE-8104-408C32661384}" type="parTrans" cxnId="{60EE545B-EFDC-4C25-B951-318E40A304F8}">
      <dgm:prSet/>
      <dgm:spPr/>
      <dgm:t>
        <a:bodyPr/>
        <a:lstStyle/>
        <a:p>
          <a:endParaRPr lang="en-US"/>
        </a:p>
      </dgm:t>
    </dgm:pt>
    <dgm:pt modelId="{DBC5740E-E82B-4E29-9DD1-CB6DAE46AD86}" type="sibTrans" cxnId="{60EE545B-EFDC-4C25-B951-318E40A304F8}">
      <dgm:prSet/>
      <dgm:spPr/>
      <dgm:t>
        <a:bodyPr/>
        <a:lstStyle/>
        <a:p>
          <a:endParaRPr lang="en-US"/>
        </a:p>
      </dgm:t>
    </dgm:pt>
    <dgm:pt modelId="{B0428CD4-E9AE-4C2F-AFDD-884AD2670E52}">
      <dgm:prSet custT="1"/>
      <dgm:spPr>
        <a:solidFill>
          <a:schemeClr val="bg2"/>
        </a:solidFill>
      </dgm:spPr>
      <dgm:t>
        <a:bodyPr/>
        <a:lstStyle/>
        <a:p>
          <a:pPr algn="l" rtl="0"/>
          <a:r>
            <a:rPr lang="en-US" sz="1800" dirty="0" smtClean="0"/>
            <a:t>“It should also be remembered that BMI and WHR may represent indicators of different aspects of female health and fitness. BMI may be a good indicator of general fitness and fertility, whereas WHR may be a more specific cue to fertility and pubertal status.”(</a:t>
          </a:r>
          <a:r>
            <a:rPr lang="en-US" sz="1800" dirty="0" err="1" smtClean="0"/>
            <a:t>Tovee</a:t>
          </a:r>
          <a:r>
            <a:rPr lang="en-US" sz="1800" dirty="0" smtClean="0"/>
            <a:t>, 2001)</a:t>
          </a:r>
          <a:endParaRPr lang="en-US" sz="1800" b="1" dirty="0" smtClean="0"/>
        </a:p>
      </dgm:t>
    </dgm:pt>
    <dgm:pt modelId="{FC95C562-389F-46F8-B706-F5D84473652D}" type="parTrans" cxnId="{176D89D1-2CEB-4EC7-8D0E-CED912F2650F}">
      <dgm:prSet/>
      <dgm:spPr/>
      <dgm:t>
        <a:bodyPr/>
        <a:lstStyle/>
        <a:p>
          <a:endParaRPr lang="en-US"/>
        </a:p>
      </dgm:t>
    </dgm:pt>
    <dgm:pt modelId="{64931DD2-71B7-4BBB-AD0E-6920FB6BC87C}" type="sibTrans" cxnId="{176D89D1-2CEB-4EC7-8D0E-CED912F2650F}">
      <dgm:prSet/>
      <dgm:spPr/>
      <dgm:t>
        <a:bodyPr/>
        <a:lstStyle/>
        <a:p>
          <a:endParaRPr lang="en-US"/>
        </a:p>
      </dgm:t>
    </dgm:pt>
    <dgm:pt modelId="{DF7846E5-671B-4005-9AFD-08154825F28D}">
      <dgm:prSet custT="1"/>
      <dgm:spPr>
        <a:solidFill>
          <a:schemeClr val="bg2"/>
        </a:solidFill>
      </dgm:spPr>
      <dgm:t>
        <a:bodyPr/>
        <a:lstStyle/>
        <a:p>
          <a:pPr algn="l" rtl="0"/>
          <a:r>
            <a:rPr lang="en-US" sz="1800" dirty="0" smtClean="0"/>
            <a:t>The manipulation of the waist hip ratio’s may have caused a change in the body mass index of the model. Therefore, the subjects could have looked at each advertisement from different point of views other than just the waist to hip ratio. This could have changed each subjects outlook on the general fitness between each advertisement and affected their desirability to purchase the product.</a:t>
          </a:r>
          <a:endParaRPr lang="en-US" sz="1800" b="1" dirty="0" smtClean="0"/>
        </a:p>
      </dgm:t>
    </dgm:pt>
    <dgm:pt modelId="{1AB88331-E77D-4140-9116-F6C07163974F}" type="parTrans" cxnId="{A992EDB8-E70C-4A42-9863-C462D65418FE}">
      <dgm:prSet/>
      <dgm:spPr/>
      <dgm:t>
        <a:bodyPr/>
        <a:lstStyle/>
        <a:p>
          <a:endParaRPr lang="en-US"/>
        </a:p>
      </dgm:t>
    </dgm:pt>
    <dgm:pt modelId="{9F8AADAC-C715-434D-B0B3-17A39B3E05B7}" type="sibTrans" cxnId="{A992EDB8-E70C-4A42-9863-C462D65418FE}">
      <dgm:prSet/>
      <dgm:spPr/>
      <dgm:t>
        <a:bodyPr/>
        <a:lstStyle/>
        <a:p>
          <a:endParaRPr lang="en-US"/>
        </a:p>
      </dgm:t>
    </dgm:pt>
    <dgm:pt modelId="{592BC46B-B1FE-4C89-91B4-BEDE2960A816}" type="pres">
      <dgm:prSet presAssocID="{717E5A64-FCF1-4E8D-9A8E-DDA37FB7C837}" presName="diagram" presStyleCnt="0">
        <dgm:presLayoutVars>
          <dgm:dir/>
          <dgm:resizeHandles val="exact"/>
        </dgm:presLayoutVars>
      </dgm:prSet>
      <dgm:spPr/>
      <dgm:t>
        <a:bodyPr/>
        <a:lstStyle/>
        <a:p>
          <a:endParaRPr lang="en-US"/>
        </a:p>
      </dgm:t>
    </dgm:pt>
    <dgm:pt modelId="{F9AF1FDF-5BC9-406C-B131-33BA3DDB85CC}" type="pres">
      <dgm:prSet presAssocID="{B96AB66D-F0B8-46F6-9A58-013969AF4ED3}" presName="node" presStyleLbl="node1" presStyleIdx="0" presStyleCnt="3" custScaleX="267465" custScaleY="65147" custLinFactNeighborX="-124" custLinFactNeighborY="-18674">
        <dgm:presLayoutVars>
          <dgm:bulletEnabled val="1"/>
        </dgm:presLayoutVars>
      </dgm:prSet>
      <dgm:spPr/>
      <dgm:t>
        <a:bodyPr/>
        <a:lstStyle/>
        <a:p>
          <a:endParaRPr lang="en-US"/>
        </a:p>
      </dgm:t>
    </dgm:pt>
    <dgm:pt modelId="{CD75713F-0FB7-4290-8B08-7E8D39905556}" type="pres">
      <dgm:prSet presAssocID="{DBC5740E-E82B-4E29-9DD1-CB6DAE46AD86}" presName="sibTrans" presStyleCnt="0"/>
      <dgm:spPr/>
    </dgm:pt>
    <dgm:pt modelId="{874F1F4E-D05E-47F6-8A16-E2CA6FD9419E}" type="pres">
      <dgm:prSet presAssocID="{B0428CD4-E9AE-4C2F-AFDD-884AD2670E52}" presName="node" presStyleLbl="node1" presStyleIdx="1" presStyleCnt="3" custScaleX="267465" custScaleY="65147" custLinFactNeighborX="-124" custLinFactNeighborY="-3019">
        <dgm:presLayoutVars>
          <dgm:bulletEnabled val="1"/>
        </dgm:presLayoutVars>
      </dgm:prSet>
      <dgm:spPr/>
      <dgm:t>
        <a:bodyPr/>
        <a:lstStyle/>
        <a:p>
          <a:endParaRPr lang="en-US"/>
        </a:p>
      </dgm:t>
    </dgm:pt>
    <dgm:pt modelId="{19C1056B-A763-4ABA-8B53-F9A81A2EFD75}" type="pres">
      <dgm:prSet presAssocID="{64931DD2-71B7-4BBB-AD0E-6920FB6BC87C}" presName="sibTrans" presStyleCnt="0"/>
      <dgm:spPr/>
    </dgm:pt>
    <dgm:pt modelId="{9F90F502-9277-4478-81A2-54839B6A8583}" type="pres">
      <dgm:prSet presAssocID="{DF7846E5-671B-4005-9AFD-08154825F28D}" presName="node" presStyleLbl="node1" presStyleIdx="2" presStyleCnt="3" custScaleX="267465" custScaleY="65147" custLinFactNeighborX="-124" custLinFactNeighborY="-2640">
        <dgm:presLayoutVars>
          <dgm:bulletEnabled val="1"/>
        </dgm:presLayoutVars>
      </dgm:prSet>
      <dgm:spPr/>
      <dgm:t>
        <a:bodyPr/>
        <a:lstStyle/>
        <a:p>
          <a:endParaRPr lang="en-US"/>
        </a:p>
      </dgm:t>
    </dgm:pt>
  </dgm:ptLst>
  <dgm:cxnLst>
    <dgm:cxn modelId="{1133284E-A4EE-41FA-8A88-1C958C719F05}" type="presOf" srcId="{B96AB66D-F0B8-46F6-9A58-013969AF4ED3}" destId="{F9AF1FDF-5BC9-406C-B131-33BA3DDB85CC}" srcOrd="0" destOrd="0" presId="urn:microsoft.com/office/officeart/2005/8/layout/default#1"/>
    <dgm:cxn modelId="{A992EDB8-E70C-4A42-9863-C462D65418FE}" srcId="{717E5A64-FCF1-4E8D-9A8E-DDA37FB7C837}" destId="{DF7846E5-671B-4005-9AFD-08154825F28D}" srcOrd="2" destOrd="0" parTransId="{1AB88331-E77D-4140-9116-F6C07163974F}" sibTransId="{9F8AADAC-C715-434D-B0B3-17A39B3E05B7}"/>
    <dgm:cxn modelId="{176D89D1-2CEB-4EC7-8D0E-CED912F2650F}" srcId="{717E5A64-FCF1-4E8D-9A8E-DDA37FB7C837}" destId="{B0428CD4-E9AE-4C2F-AFDD-884AD2670E52}" srcOrd="1" destOrd="0" parTransId="{FC95C562-389F-46F8-B706-F5D84473652D}" sibTransId="{64931DD2-71B7-4BBB-AD0E-6920FB6BC87C}"/>
    <dgm:cxn modelId="{1200AF24-AC94-4648-ABE0-B9A3CC9D5AE2}" type="presOf" srcId="{717E5A64-FCF1-4E8D-9A8E-DDA37FB7C837}" destId="{592BC46B-B1FE-4C89-91B4-BEDE2960A816}" srcOrd="0" destOrd="0" presId="urn:microsoft.com/office/officeart/2005/8/layout/default#1"/>
    <dgm:cxn modelId="{69F6E287-3413-4FE2-AB99-3B713EFB9F13}" type="presOf" srcId="{B0428CD4-E9AE-4C2F-AFDD-884AD2670E52}" destId="{874F1F4E-D05E-47F6-8A16-E2CA6FD9419E}" srcOrd="0" destOrd="0" presId="urn:microsoft.com/office/officeart/2005/8/layout/default#1"/>
    <dgm:cxn modelId="{60EE545B-EFDC-4C25-B951-318E40A304F8}" srcId="{717E5A64-FCF1-4E8D-9A8E-DDA37FB7C837}" destId="{B96AB66D-F0B8-46F6-9A58-013969AF4ED3}" srcOrd="0" destOrd="0" parTransId="{134A374B-751F-41DE-8104-408C32661384}" sibTransId="{DBC5740E-E82B-4E29-9DD1-CB6DAE46AD86}"/>
    <dgm:cxn modelId="{6672EBB9-2290-4F2C-A4F4-FE2CEA5471C3}" type="presOf" srcId="{DF7846E5-671B-4005-9AFD-08154825F28D}" destId="{9F90F502-9277-4478-81A2-54839B6A8583}" srcOrd="0" destOrd="0" presId="urn:microsoft.com/office/officeart/2005/8/layout/default#1"/>
    <dgm:cxn modelId="{2B10382C-2F36-4755-A8D4-AFC3B6EA9BE0}" type="presParOf" srcId="{592BC46B-B1FE-4C89-91B4-BEDE2960A816}" destId="{F9AF1FDF-5BC9-406C-B131-33BA3DDB85CC}" srcOrd="0" destOrd="0" presId="urn:microsoft.com/office/officeart/2005/8/layout/default#1"/>
    <dgm:cxn modelId="{9DC51A28-B4C8-4F3D-B3BD-A6BA7FC2A612}" type="presParOf" srcId="{592BC46B-B1FE-4C89-91B4-BEDE2960A816}" destId="{CD75713F-0FB7-4290-8B08-7E8D39905556}" srcOrd="1" destOrd="0" presId="urn:microsoft.com/office/officeart/2005/8/layout/default#1"/>
    <dgm:cxn modelId="{23AE9794-993D-42E0-BC87-FFE3768ED36E}" type="presParOf" srcId="{592BC46B-B1FE-4C89-91B4-BEDE2960A816}" destId="{874F1F4E-D05E-47F6-8A16-E2CA6FD9419E}" srcOrd="2" destOrd="0" presId="urn:microsoft.com/office/officeart/2005/8/layout/default#1"/>
    <dgm:cxn modelId="{85E990D6-3A78-4BEF-91DC-908877CD6D82}" type="presParOf" srcId="{592BC46B-B1FE-4C89-91B4-BEDE2960A816}" destId="{19C1056B-A763-4ABA-8B53-F9A81A2EFD75}" srcOrd="3" destOrd="0" presId="urn:microsoft.com/office/officeart/2005/8/layout/default#1"/>
    <dgm:cxn modelId="{B99BADC9-7C53-405A-95F4-286B76D6FC3E}" type="presParOf" srcId="{592BC46B-B1FE-4C89-91B4-BEDE2960A816}" destId="{9F90F502-9277-4478-81A2-54839B6A8583}" srcOrd="4" destOrd="0" presId="urn:microsoft.com/office/officeart/2005/8/layout/defaul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717E5A64-FCF1-4E8D-9A8E-DDA37FB7C837}" type="doc">
      <dgm:prSet loTypeId="urn:microsoft.com/office/officeart/2005/8/layout/default#2" loCatId="list" qsTypeId="urn:microsoft.com/office/officeart/2005/8/quickstyle/simple3" qsCatId="simple" csTypeId="urn:microsoft.com/office/officeart/2005/8/colors/accent1_5" csCatId="accent1" phldr="1"/>
      <dgm:spPr/>
      <dgm:t>
        <a:bodyPr/>
        <a:lstStyle/>
        <a:p>
          <a:endParaRPr lang="en-US"/>
        </a:p>
      </dgm:t>
    </dgm:pt>
    <dgm:pt modelId="{B96AB66D-F0B8-46F6-9A58-013969AF4ED3}">
      <dgm:prSet/>
      <dgm:spPr>
        <a:solidFill>
          <a:schemeClr val="bg2"/>
        </a:solidFill>
      </dgm:spPr>
      <dgm:t>
        <a:bodyPr/>
        <a:lstStyle/>
        <a:p>
          <a:pPr algn="l" rtl="0"/>
          <a:r>
            <a:rPr lang="en-US" b="0" dirty="0" smtClean="0"/>
            <a:t>“Although body shape is reported from women as important,  the relationships involving WHR are not independent of those involving body weight. Thus, there appears to be little behavioral and/or clinical significance in the aesthetic evaluations made by women of their WHR. Reasons for this are considered in light of evidence that women regard WHR as more difficult to control and less amenable to change than their overall body weight.”(</a:t>
          </a:r>
          <a:r>
            <a:rPr lang="en-US" b="0" dirty="0" err="1" smtClean="0"/>
            <a:t>Mussap</a:t>
          </a:r>
          <a:r>
            <a:rPr lang="en-US" b="0" dirty="0" smtClean="0"/>
            <a:t>, 2007)</a:t>
          </a:r>
        </a:p>
      </dgm:t>
    </dgm:pt>
    <dgm:pt modelId="{134A374B-751F-41DE-8104-408C32661384}" type="parTrans" cxnId="{60EE545B-EFDC-4C25-B951-318E40A304F8}">
      <dgm:prSet/>
      <dgm:spPr/>
      <dgm:t>
        <a:bodyPr/>
        <a:lstStyle/>
        <a:p>
          <a:endParaRPr lang="en-US"/>
        </a:p>
      </dgm:t>
    </dgm:pt>
    <dgm:pt modelId="{DBC5740E-E82B-4E29-9DD1-CB6DAE46AD86}" type="sibTrans" cxnId="{60EE545B-EFDC-4C25-B951-318E40A304F8}">
      <dgm:prSet/>
      <dgm:spPr/>
      <dgm:t>
        <a:bodyPr/>
        <a:lstStyle/>
        <a:p>
          <a:endParaRPr lang="en-US"/>
        </a:p>
      </dgm:t>
    </dgm:pt>
    <dgm:pt modelId="{D5BC4EC2-C039-4E7A-BA36-8D78F9512565}">
      <dgm:prSet/>
      <dgm:spPr>
        <a:solidFill>
          <a:schemeClr val="bg2"/>
        </a:solidFill>
      </dgm:spPr>
      <dgm:t>
        <a:bodyPr/>
        <a:lstStyle/>
        <a:p>
          <a:pPr algn="l" rtl="0"/>
          <a:r>
            <a:rPr lang="en-US" b="0" dirty="0" smtClean="0"/>
            <a:t>Since a woman’s WHR is difficult to control, an advertisement containing a tightened WHR may not have been seen as attractive to many female viewers since a tightened waist hip ratio may serve as an unrealistic goal to women. Therefore when the female viewers saw the tightened WHR body in the advertisement they were unmotivated and not as attracted to the tightened WHR compared to the ideal and widened WHR because a tightened WHR is so difficult to maintain. </a:t>
          </a:r>
        </a:p>
        <a:p>
          <a:pPr algn="ctr" rtl="0"/>
          <a:endParaRPr lang="en-US" dirty="0"/>
        </a:p>
      </dgm:t>
    </dgm:pt>
    <dgm:pt modelId="{31120FF2-7F03-47A2-86F8-B85A11403A14}" type="parTrans" cxnId="{9E567D8D-BC86-4BDC-8120-23C9FFDD2B57}">
      <dgm:prSet/>
      <dgm:spPr/>
      <dgm:t>
        <a:bodyPr/>
        <a:lstStyle/>
        <a:p>
          <a:endParaRPr lang="en-US"/>
        </a:p>
      </dgm:t>
    </dgm:pt>
    <dgm:pt modelId="{135B2F8D-A78E-441A-87E0-A41BE8FAB662}" type="sibTrans" cxnId="{9E567D8D-BC86-4BDC-8120-23C9FFDD2B57}">
      <dgm:prSet/>
      <dgm:spPr/>
      <dgm:t>
        <a:bodyPr/>
        <a:lstStyle/>
        <a:p>
          <a:endParaRPr lang="en-US"/>
        </a:p>
      </dgm:t>
    </dgm:pt>
    <dgm:pt modelId="{592BC46B-B1FE-4C89-91B4-BEDE2960A816}" type="pres">
      <dgm:prSet presAssocID="{717E5A64-FCF1-4E8D-9A8E-DDA37FB7C837}" presName="diagram" presStyleCnt="0">
        <dgm:presLayoutVars>
          <dgm:dir/>
          <dgm:resizeHandles val="exact"/>
        </dgm:presLayoutVars>
      </dgm:prSet>
      <dgm:spPr/>
      <dgm:t>
        <a:bodyPr/>
        <a:lstStyle/>
        <a:p>
          <a:endParaRPr lang="en-US"/>
        </a:p>
      </dgm:t>
    </dgm:pt>
    <dgm:pt modelId="{F9AF1FDF-5BC9-406C-B131-33BA3DDB85CC}" type="pres">
      <dgm:prSet presAssocID="{B96AB66D-F0B8-46F6-9A58-013969AF4ED3}" presName="node" presStyleLbl="node1" presStyleIdx="0" presStyleCnt="2" custScaleX="247045" custScaleY="114875" custLinFactNeighborX="-149" custLinFactNeighborY="10625">
        <dgm:presLayoutVars>
          <dgm:bulletEnabled val="1"/>
        </dgm:presLayoutVars>
      </dgm:prSet>
      <dgm:spPr/>
      <dgm:t>
        <a:bodyPr/>
        <a:lstStyle/>
        <a:p>
          <a:endParaRPr lang="en-US"/>
        </a:p>
      </dgm:t>
    </dgm:pt>
    <dgm:pt modelId="{CD75713F-0FB7-4290-8B08-7E8D39905556}" type="pres">
      <dgm:prSet presAssocID="{DBC5740E-E82B-4E29-9DD1-CB6DAE46AD86}" presName="sibTrans" presStyleCnt="0"/>
      <dgm:spPr/>
    </dgm:pt>
    <dgm:pt modelId="{AC20F6FD-C1E5-4F90-8718-0DEC1E1026EA}" type="pres">
      <dgm:prSet presAssocID="{D5BC4EC2-C039-4E7A-BA36-8D78F9512565}" presName="node" presStyleLbl="node1" presStyleIdx="1" presStyleCnt="2" custScaleX="247343" custScaleY="121140" custLinFactNeighborX="527" custLinFactNeighborY="224">
        <dgm:presLayoutVars>
          <dgm:bulletEnabled val="1"/>
        </dgm:presLayoutVars>
      </dgm:prSet>
      <dgm:spPr/>
      <dgm:t>
        <a:bodyPr/>
        <a:lstStyle/>
        <a:p>
          <a:endParaRPr lang="en-US"/>
        </a:p>
      </dgm:t>
    </dgm:pt>
  </dgm:ptLst>
  <dgm:cxnLst>
    <dgm:cxn modelId="{0B42681E-CB0E-40CD-9135-7BBECB6671E5}" type="presOf" srcId="{717E5A64-FCF1-4E8D-9A8E-DDA37FB7C837}" destId="{592BC46B-B1FE-4C89-91B4-BEDE2960A816}" srcOrd="0" destOrd="0" presId="urn:microsoft.com/office/officeart/2005/8/layout/default#2"/>
    <dgm:cxn modelId="{A125410B-0B72-421B-B86C-A2C54406A66E}" type="presOf" srcId="{D5BC4EC2-C039-4E7A-BA36-8D78F9512565}" destId="{AC20F6FD-C1E5-4F90-8718-0DEC1E1026EA}" srcOrd="0" destOrd="0" presId="urn:microsoft.com/office/officeart/2005/8/layout/default#2"/>
    <dgm:cxn modelId="{5B349CB3-143F-4401-8505-10B641657674}" type="presOf" srcId="{B96AB66D-F0B8-46F6-9A58-013969AF4ED3}" destId="{F9AF1FDF-5BC9-406C-B131-33BA3DDB85CC}" srcOrd="0" destOrd="0" presId="urn:microsoft.com/office/officeart/2005/8/layout/default#2"/>
    <dgm:cxn modelId="{9E567D8D-BC86-4BDC-8120-23C9FFDD2B57}" srcId="{717E5A64-FCF1-4E8D-9A8E-DDA37FB7C837}" destId="{D5BC4EC2-C039-4E7A-BA36-8D78F9512565}" srcOrd="1" destOrd="0" parTransId="{31120FF2-7F03-47A2-86F8-B85A11403A14}" sibTransId="{135B2F8D-A78E-441A-87E0-A41BE8FAB662}"/>
    <dgm:cxn modelId="{60EE545B-EFDC-4C25-B951-318E40A304F8}" srcId="{717E5A64-FCF1-4E8D-9A8E-DDA37FB7C837}" destId="{B96AB66D-F0B8-46F6-9A58-013969AF4ED3}" srcOrd="0" destOrd="0" parTransId="{134A374B-751F-41DE-8104-408C32661384}" sibTransId="{DBC5740E-E82B-4E29-9DD1-CB6DAE46AD86}"/>
    <dgm:cxn modelId="{1F86332C-BA84-42DC-8F3C-253F7CA06058}" type="presParOf" srcId="{592BC46B-B1FE-4C89-91B4-BEDE2960A816}" destId="{F9AF1FDF-5BC9-406C-B131-33BA3DDB85CC}" srcOrd="0" destOrd="0" presId="urn:microsoft.com/office/officeart/2005/8/layout/default#2"/>
    <dgm:cxn modelId="{F2D73E84-A428-4C1D-9B7A-969A2ED6C843}" type="presParOf" srcId="{592BC46B-B1FE-4C89-91B4-BEDE2960A816}" destId="{CD75713F-0FB7-4290-8B08-7E8D39905556}" srcOrd="1" destOrd="0" presId="urn:microsoft.com/office/officeart/2005/8/layout/default#2"/>
    <dgm:cxn modelId="{FF5AC09D-3052-4311-99C5-16CF569A2B4A}" type="presParOf" srcId="{592BC46B-B1FE-4C89-91B4-BEDE2960A816}" destId="{AC20F6FD-C1E5-4F90-8718-0DEC1E1026EA}" srcOrd="2" destOrd="0" presId="urn:microsoft.com/office/officeart/2005/8/layout/defaul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8913595-1602-314A-AC28-BFB2D4499DC3}" type="doc">
      <dgm:prSet loTypeId="urn:microsoft.com/office/officeart/2005/8/layout/venn1" loCatId="relationship" qsTypeId="urn:microsoft.com/office/officeart/2005/8/quickstyle/simple4" qsCatId="simple" csTypeId="urn:microsoft.com/office/officeart/2005/8/colors/accent1_2" csCatId="accent1" phldr="1"/>
      <dgm:spPr/>
    </dgm:pt>
    <dgm:pt modelId="{E15EC181-698C-814A-88A1-1072B7CB1A13}">
      <dgm:prSet phldrT="[Text]"/>
      <dgm:spPr>
        <a:gradFill flip="none" rotWithShape="1">
          <a:gsLst>
            <a:gs pos="0">
              <a:schemeClr val="accent1">
                <a:lumMod val="60000"/>
                <a:lumOff val="40000"/>
                <a:alpha val="51000"/>
              </a:schemeClr>
            </a:gs>
            <a:gs pos="100000">
              <a:srgbClr val="FFFFFF"/>
            </a:gs>
          </a:gsLst>
          <a:lin ang="0" scaled="1"/>
          <a:tileRect/>
        </a:gradFill>
      </dgm:spPr>
      <dgm:t>
        <a:bodyPr/>
        <a:lstStyle/>
        <a:p>
          <a:r>
            <a:rPr lang="en-US" dirty="0" smtClean="0">
              <a:solidFill>
                <a:schemeClr val="tx2"/>
              </a:solidFill>
            </a:rPr>
            <a:t>From an evolutionary standpoint, both males and females choose the best possible choice for reproduction. It is understood that they partake in this practice because they are seeking the best possible reproduction outcome, and best possible mate to pass on genetic traits (Singh, 1993)</a:t>
          </a:r>
          <a:endParaRPr lang="en-US" dirty="0">
            <a:solidFill>
              <a:schemeClr val="tx2"/>
            </a:solidFill>
          </a:endParaRPr>
        </a:p>
      </dgm:t>
    </dgm:pt>
    <dgm:pt modelId="{0EBE906A-BC42-6244-BE53-9D334CCAFC8F}" type="parTrans" cxnId="{9DCD265B-23CA-4C4E-B7CB-38F0BEC1B290}">
      <dgm:prSet/>
      <dgm:spPr/>
      <dgm:t>
        <a:bodyPr/>
        <a:lstStyle/>
        <a:p>
          <a:endParaRPr lang="en-US"/>
        </a:p>
      </dgm:t>
    </dgm:pt>
    <dgm:pt modelId="{43176CF0-233F-3C49-A14F-01B8F50325D5}" type="sibTrans" cxnId="{9DCD265B-23CA-4C4E-B7CB-38F0BEC1B290}">
      <dgm:prSet/>
      <dgm:spPr/>
      <dgm:t>
        <a:bodyPr/>
        <a:lstStyle/>
        <a:p>
          <a:endParaRPr lang="en-US"/>
        </a:p>
      </dgm:t>
    </dgm:pt>
    <dgm:pt modelId="{170E19F7-016B-2743-AE15-237D8E40FB8B}">
      <dgm:prSet/>
      <dgm:spPr>
        <a:gradFill flip="none" rotWithShape="1">
          <a:gsLst>
            <a:gs pos="0">
              <a:schemeClr val="accent1">
                <a:lumMod val="40000"/>
                <a:lumOff val="60000"/>
                <a:alpha val="51000"/>
              </a:schemeClr>
            </a:gs>
            <a:gs pos="100000">
              <a:srgbClr val="FFFFFF"/>
            </a:gs>
          </a:gsLst>
          <a:path path="circle">
            <a:fillToRect l="100000" t="100000"/>
          </a:path>
          <a:tileRect r="-100000" b="-100000"/>
        </a:gradFill>
      </dgm:spPr>
      <dgm:t>
        <a:bodyPr/>
        <a:lstStyle/>
        <a:p>
          <a:r>
            <a:rPr lang="en-US" dirty="0" smtClean="0">
              <a:solidFill>
                <a:schemeClr val="tx2"/>
              </a:solidFill>
            </a:rPr>
            <a:t>At the onset of puberty, women experience a deposit of fat cells in their waist and hip areas.  These deposits become an indication of their reproductive potential.</a:t>
          </a:r>
        </a:p>
        <a:p>
          <a:r>
            <a:rPr lang="en-US" dirty="0" smtClean="0">
              <a:solidFill>
                <a:schemeClr val="tx2"/>
              </a:solidFill>
            </a:rPr>
            <a:t>“It is vitally important that humans are sensitive to the physical cues that signal  one individual more desirable (i.e. fit with a better reproductive potential) than another” (</a:t>
          </a:r>
          <a:r>
            <a:rPr lang="en-US" dirty="0" err="1" smtClean="0">
              <a:solidFill>
                <a:schemeClr val="tx2"/>
              </a:solidFill>
            </a:rPr>
            <a:t>Tovée</a:t>
          </a:r>
          <a:r>
            <a:rPr lang="en-US" dirty="0" smtClean="0">
              <a:solidFill>
                <a:schemeClr val="tx2"/>
              </a:solidFill>
            </a:rPr>
            <a:t>, 2001).  </a:t>
          </a:r>
          <a:endParaRPr lang="en-US" dirty="0">
            <a:solidFill>
              <a:schemeClr val="tx2"/>
            </a:solidFill>
          </a:endParaRPr>
        </a:p>
      </dgm:t>
    </dgm:pt>
    <dgm:pt modelId="{6B33CDE3-A752-B64C-BDEB-EB6400FD5101}" type="parTrans" cxnId="{B03E0977-0E13-CE4A-9841-D68A666BB375}">
      <dgm:prSet/>
      <dgm:spPr/>
      <dgm:t>
        <a:bodyPr/>
        <a:lstStyle/>
        <a:p>
          <a:endParaRPr lang="en-US"/>
        </a:p>
      </dgm:t>
    </dgm:pt>
    <dgm:pt modelId="{62FD9C4F-3B01-2E40-BE80-A9654551F378}" type="sibTrans" cxnId="{B03E0977-0E13-CE4A-9841-D68A666BB375}">
      <dgm:prSet/>
      <dgm:spPr/>
      <dgm:t>
        <a:bodyPr/>
        <a:lstStyle/>
        <a:p>
          <a:endParaRPr lang="en-US"/>
        </a:p>
      </dgm:t>
    </dgm:pt>
    <dgm:pt modelId="{B5CDE89D-F513-6649-8CA0-730600DB47CE}" type="pres">
      <dgm:prSet presAssocID="{18913595-1602-314A-AC28-BFB2D4499DC3}" presName="compositeShape" presStyleCnt="0">
        <dgm:presLayoutVars>
          <dgm:chMax val="7"/>
          <dgm:dir/>
          <dgm:resizeHandles val="exact"/>
        </dgm:presLayoutVars>
      </dgm:prSet>
      <dgm:spPr/>
    </dgm:pt>
    <dgm:pt modelId="{7A4C4B63-1011-CB4E-BF33-AAE379CF405E}" type="pres">
      <dgm:prSet presAssocID="{E15EC181-698C-814A-88A1-1072B7CB1A13}" presName="circ1" presStyleLbl="vennNode1" presStyleIdx="0" presStyleCnt="2"/>
      <dgm:spPr/>
      <dgm:t>
        <a:bodyPr/>
        <a:lstStyle/>
        <a:p>
          <a:endParaRPr lang="en-US"/>
        </a:p>
      </dgm:t>
    </dgm:pt>
    <dgm:pt modelId="{DA927C92-D7D9-2D4B-9CC2-8DD48F74D5F3}" type="pres">
      <dgm:prSet presAssocID="{E15EC181-698C-814A-88A1-1072B7CB1A13}" presName="circ1Tx" presStyleLbl="revTx" presStyleIdx="0" presStyleCnt="0">
        <dgm:presLayoutVars>
          <dgm:chMax val="0"/>
          <dgm:chPref val="0"/>
          <dgm:bulletEnabled val="1"/>
        </dgm:presLayoutVars>
      </dgm:prSet>
      <dgm:spPr/>
      <dgm:t>
        <a:bodyPr/>
        <a:lstStyle/>
        <a:p>
          <a:endParaRPr lang="en-US"/>
        </a:p>
      </dgm:t>
    </dgm:pt>
    <dgm:pt modelId="{C1F7AB36-18A6-6B46-BBB8-8035B89EA43C}" type="pres">
      <dgm:prSet presAssocID="{170E19F7-016B-2743-AE15-237D8E40FB8B}" presName="circ2" presStyleLbl="vennNode1" presStyleIdx="1" presStyleCnt="2"/>
      <dgm:spPr/>
      <dgm:t>
        <a:bodyPr/>
        <a:lstStyle/>
        <a:p>
          <a:endParaRPr lang="en-US"/>
        </a:p>
      </dgm:t>
    </dgm:pt>
    <dgm:pt modelId="{ADA3D9E2-1B2B-3148-ACE5-E8C1ED155ECE}" type="pres">
      <dgm:prSet presAssocID="{170E19F7-016B-2743-AE15-237D8E40FB8B}" presName="circ2Tx" presStyleLbl="revTx" presStyleIdx="0" presStyleCnt="0">
        <dgm:presLayoutVars>
          <dgm:chMax val="0"/>
          <dgm:chPref val="0"/>
          <dgm:bulletEnabled val="1"/>
        </dgm:presLayoutVars>
      </dgm:prSet>
      <dgm:spPr/>
      <dgm:t>
        <a:bodyPr/>
        <a:lstStyle/>
        <a:p>
          <a:endParaRPr lang="en-US"/>
        </a:p>
      </dgm:t>
    </dgm:pt>
  </dgm:ptLst>
  <dgm:cxnLst>
    <dgm:cxn modelId="{B03E0977-0E13-CE4A-9841-D68A666BB375}" srcId="{18913595-1602-314A-AC28-BFB2D4499DC3}" destId="{170E19F7-016B-2743-AE15-237D8E40FB8B}" srcOrd="1" destOrd="0" parTransId="{6B33CDE3-A752-B64C-BDEB-EB6400FD5101}" sibTransId="{62FD9C4F-3B01-2E40-BE80-A9654551F378}"/>
    <dgm:cxn modelId="{FE278B95-178E-2544-98E1-70F87E0B5BCA}" type="presOf" srcId="{18913595-1602-314A-AC28-BFB2D4499DC3}" destId="{B5CDE89D-F513-6649-8CA0-730600DB47CE}" srcOrd="0" destOrd="0" presId="urn:microsoft.com/office/officeart/2005/8/layout/venn1"/>
    <dgm:cxn modelId="{78A00C68-3F94-7A48-9F5C-E677625D65AC}" type="presOf" srcId="{170E19F7-016B-2743-AE15-237D8E40FB8B}" destId="{ADA3D9E2-1B2B-3148-ACE5-E8C1ED155ECE}" srcOrd="1" destOrd="0" presId="urn:microsoft.com/office/officeart/2005/8/layout/venn1"/>
    <dgm:cxn modelId="{9DCD265B-23CA-4C4E-B7CB-38F0BEC1B290}" srcId="{18913595-1602-314A-AC28-BFB2D4499DC3}" destId="{E15EC181-698C-814A-88A1-1072B7CB1A13}" srcOrd="0" destOrd="0" parTransId="{0EBE906A-BC42-6244-BE53-9D334CCAFC8F}" sibTransId="{43176CF0-233F-3C49-A14F-01B8F50325D5}"/>
    <dgm:cxn modelId="{96A346C9-7E27-A44F-AA7A-74B9BD7661CA}" type="presOf" srcId="{E15EC181-698C-814A-88A1-1072B7CB1A13}" destId="{DA927C92-D7D9-2D4B-9CC2-8DD48F74D5F3}" srcOrd="1" destOrd="0" presId="urn:microsoft.com/office/officeart/2005/8/layout/venn1"/>
    <dgm:cxn modelId="{535A0232-1285-FF40-99AE-52CF735C77E3}" type="presOf" srcId="{E15EC181-698C-814A-88A1-1072B7CB1A13}" destId="{7A4C4B63-1011-CB4E-BF33-AAE379CF405E}" srcOrd="0" destOrd="0" presId="urn:microsoft.com/office/officeart/2005/8/layout/venn1"/>
    <dgm:cxn modelId="{152AC889-E2CA-2A44-A56E-DF264777FFF4}" type="presOf" srcId="{170E19F7-016B-2743-AE15-237D8E40FB8B}" destId="{C1F7AB36-18A6-6B46-BBB8-8035B89EA43C}" srcOrd="0" destOrd="0" presId="urn:microsoft.com/office/officeart/2005/8/layout/venn1"/>
    <dgm:cxn modelId="{FBBC9FFA-6F79-574E-A72C-BBFD97960141}" type="presParOf" srcId="{B5CDE89D-F513-6649-8CA0-730600DB47CE}" destId="{7A4C4B63-1011-CB4E-BF33-AAE379CF405E}" srcOrd="0" destOrd="0" presId="urn:microsoft.com/office/officeart/2005/8/layout/venn1"/>
    <dgm:cxn modelId="{B82FEF78-E37A-4648-86B4-9EE885B0575D}" type="presParOf" srcId="{B5CDE89D-F513-6649-8CA0-730600DB47CE}" destId="{DA927C92-D7D9-2D4B-9CC2-8DD48F74D5F3}" srcOrd="1" destOrd="0" presId="urn:microsoft.com/office/officeart/2005/8/layout/venn1"/>
    <dgm:cxn modelId="{D8AA8717-AB58-954E-B565-172941681606}" type="presParOf" srcId="{B5CDE89D-F513-6649-8CA0-730600DB47CE}" destId="{C1F7AB36-18A6-6B46-BBB8-8035B89EA43C}" srcOrd="2" destOrd="0" presId="urn:microsoft.com/office/officeart/2005/8/layout/venn1"/>
    <dgm:cxn modelId="{4AFCE17B-29A0-BD4A-9C44-C57B5E99C197}" type="presParOf" srcId="{B5CDE89D-F513-6649-8CA0-730600DB47CE}" destId="{ADA3D9E2-1B2B-3148-ACE5-E8C1ED155ECE}" srcOrd="3"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97F1693-0AEB-C842-81FA-C080C22EC0A4}" type="doc">
      <dgm:prSet loTypeId="urn:microsoft.com/office/officeart/2005/8/layout/target2" loCatId="relationship" qsTypeId="urn:microsoft.com/office/officeart/2005/8/quickstyle/simple4" qsCatId="simple" csTypeId="urn:microsoft.com/office/officeart/2005/8/colors/accent1_2" csCatId="accent1" phldr="1"/>
      <dgm:spPr/>
      <dgm:t>
        <a:bodyPr/>
        <a:lstStyle/>
        <a:p>
          <a:endParaRPr lang="en-US"/>
        </a:p>
      </dgm:t>
    </dgm:pt>
    <dgm:pt modelId="{88688A94-52B5-884C-A2EE-38AF63D45208}">
      <dgm:prSet/>
      <dgm:spPr>
        <a:solidFill>
          <a:schemeClr val="bg2"/>
        </a:solidFill>
      </dgm:spPr>
      <dgm:t>
        <a:bodyPr/>
        <a:lstStyle/>
        <a:p>
          <a:pPr algn="ctr" rtl="0"/>
          <a:r>
            <a:rPr lang="en-US" dirty="0" smtClean="0">
              <a:solidFill>
                <a:schemeClr val="tx2">
                  <a:lumMod val="75000"/>
                </a:schemeClr>
              </a:solidFill>
            </a:rPr>
            <a:t>Studies have shown that both women and men find the .70 ideal body shape as a symbol of good health.</a:t>
          </a:r>
          <a:endParaRPr lang="en-US" dirty="0">
            <a:solidFill>
              <a:schemeClr val="tx2">
                <a:lumMod val="75000"/>
              </a:schemeClr>
            </a:solidFill>
          </a:endParaRPr>
        </a:p>
      </dgm:t>
    </dgm:pt>
    <dgm:pt modelId="{61A95CE6-1E05-6046-B37C-427E0B7EFCCF}" type="parTrans" cxnId="{C81F1334-8B38-3A4B-B1E9-F97FE56E08D0}">
      <dgm:prSet/>
      <dgm:spPr/>
      <dgm:t>
        <a:bodyPr/>
        <a:lstStyle/>
        <a:p>
          <a:endParaRPr lang="en-US"/>
        </a:p>
      </dgm:t>
    </dgm:pt>
    <dgm:pt modelId="{402735AE-2D2D-7248-8CE5-70582B9B6B4C}" type="sibTrans" cxnId="{C81F1334-8B38-3A4B-B1E9-F97FE56E08D0}">
      <dgm:prSet/>
      <dgm:spPr/>
      <dgm:t>
        <a:bodyPr/>
        <a:lstStyle/>
        <a:p>
          <a:endParaRPr lang="en-US"/>
        </a:p>
      </dgm:t>
    </dgm:pt>
    <dgm:pt modelId="{B7EF54D5-974C-CC47-843E-AAA3C17CE866}">
      <dgm:prSet custT="1"/>
      <dgm:spPr>
        <a:solidFill>
          <a:schemeClr val="bg2"/>
        </a:solidFill>
        <a:ln>
          <a:solidFill>
            <a:schemeClr val="accent4"/>
          </a:solidFill>
        </a:ln>
      </dgm:spPr>
      <dgm:t>
        <a:bodyPr/>
        <a:lstStyle/>
        <a:p>
          <a:pPr algn="l" rtl="0"/>
          <a:endParaRPr lang="en-US" sz="1800" dirty="0" smtClean="0">
            <a:solidFill>
              <a:schemeClr val="tx2">
                <a:lumMod val="75000"/>
              </a:schemeClr>
            </a:solidFill>
          </a:endParaRPr>
        </a:p>
        <a:p>
          <a:pPr algn="l" rtl="0"/>
          <a:endParaRPr lang="en-US" sz="1800" dirty="0" smtClean="0">
            <a:solidFill>
              <a:schemeClr val="tx2">
                <a:lumMod val="75000"/>
              </a:schemeClr>
            </a:solidFill>
          </a:endParaRPr>
        </a:p>
        <a:p>
          <a:pPr algn="l" rtl="0"/>
          <a:r>
            <a:rPr lang="en-US" sz="1800" dirty="0" smtClean="0">
              <a:solidFill>
                <a:schemeClr val="tx2">
                  <a:lumMod val="75000"/>
                </a:schemeClr>
              </a:solidFill>
            </a:rPr>
            <a:t>Study #1:</a:t>
          </a:r>
        </a:p>
        <a:p>
          <a:pPr algn="l" rtl="0"/>
          <a:r>
            <a:rPr lang="en-US" sz="1600" b="0" dirty="0" smtClean="0">
              <a:solidFill>
                <a:schemeClr val="tx2">
                  <a:lumMod val="75000"/>
                </a:schemeClr>
              </a:solidFill>
            </a:rPr>
            <a:t>Individuals with a large WHR have poor </a:t>
          </a:r>
          <a:r>
            <a:rPr lang="en-US" sz="1600" b="0" dirty="0" smtClean="0">
              <a:solidFill>
                <a:schemeClr val="tx2">
                  <a:lumMod val="75000"/>
                </a:schemeClr>
              </a:solidFill>
              <a:latin typeface="+mn-lt"/>
            </a:rPr>
            <a:t>physical</a:t>
          </a:r>
          <a:r>
            <a:rPr lang="en-US" sz="1600" b="0" dirty="0" smtClean="0">
              <a:solidFill>
                <a:schemeClr val="tx2">
                  <a:lumMod val="75000"/>
                </a:schemeClr>
              </a:solidFill>
            </a:rPr>
            <a:t> functions, an increased risk in health and overall a lower life expectancy. (Han, </a:t>
          </a:r>
          <a:r>
            <a:rPr lang="en-US" sz="1600" b="0" dirty="0" err="1" smtClean="0">
              <a:solidFill>
                <a:schemeClr val="tx2">
                  <a:lumMod val="75000"/>
                </a:schemeClr>
              </a:solidFill>
            </a:rPr>
            <a:t>Tijhuis</a:t>
          </a:r>
          <a:r>
            <a:rPr lang="en-US" sz="1600" b="0" dirty="0" smtClean="0">
              <a:solidFill>
                <a:schemeClr val="tx2">
                  <a:lumMod val="75000"/>
                </a:schemeClr>
              </a:solidFill>
            </a:rPr>
            <a:t>, Lean, &amp; </a:t>
          </a:r>
          <a:r>
            <a:rPr lang="en-US" sz="1600" b="0" dirty="0" err="1" smtClean="0">
              <a:solidFill>
                <a:schemeClr val="tx2">
                  <a:lumMod val="75000"/>
                </a:schemeClr>
              </a:solidFill>
            </a:rPr>
            <a:t>Seidell</a:t>
          </a:r>
          <a:r>
            <a:rPr lang="en-US" sz="1600" b="0" dirty="0" smtClean="0">
              <a:solidFill>
                <a:schemeClr val="tx2">
                  <a:lumMod val="75000"/>
                </a:schemeClr>
              </a:solidFill>
            </a:rPr>
            <a:t>, 1998).</a:t>
          </a:r>
          <a:r>
            <a:rPr lang="en-US" sz="1600" b="0" dirty="0" smtClean="0">
              <a:solidFill>
                <a:schemeClr val="tx2">
                  <a:lumMod val="75000"/>
                </a:schemeClr>
              </a:solidFill>
              <a:ea typeface="ＭＳ Ｐゴシック" pitchFamily="-65" charset="-128"/>
              <a:cs typeface="ＭＳ Ｐゴシック" pitchFamily="-65" charset="-128"/>
            </a:rPr>
            <a:t>” </a:t>
          </a:r>
          <a:r>
            <a:rPr lang="en-US" sz="1600" dirty="0" smtClean="0">
              <a:solidFill>
                <a:schemeClr val="tx2">
                  <a:lumMod val="75000"/>
                </a:schemeClr>
              </a:solidFill>
              <a:ea typeface="ＭＳ Ｐゴシック" pitchFamily="-65" charset="-128"/>
              <a:cs typeface="ＭＳ Ｐゴシック" pitchFamily="-65" charset="-128"/>
            </a:rPr>
            <a:t>(</a:t>
          </a:r>
          <a:r>
            <a:rPr lang="en-US" sz="1600" dirty="0" smtClean="0">
              <a:solidFill>
                <a:schemeClr val="tx2">
                  <a:lumMod val="75000"/>
                </a:schemeClr>
              </a:solidFill>
            </a:rPr>
            <a:t>Han, </a:t>
          </a:r>
          <a:r>
            <a:rPr lang="en-US" sz="1600" dirty="0" err="1" smtClean="0">
              <a:solidFill>
                <a:schemeClr val="tx2">
                  <a:lumMod val="75000"/>
                </a:schemeClr>
              </a:solidFill>
            </a:rPr>
            <a:t>Tijhuis</a:t>
          </a:r>
          <a:r>
            <a:rPr lang="en-US" sz="1600" dirty="0" smtClean="0">
              <a:solidFill>
                <a:schemeClr val="tx2">
                  <a:lumMod val="75000"/>
                </a:schemeClr>
              </a:solidFill>
            </a:rPr>
            <a:t>, Lean, &amp; </a:t>
          </a:r>
          <a:r>
            <a:rPr lang="en-US" sz="1600" dirty="0" err="1" smtClean="0">
              <a:solidFill>
                <a:schemeClr val="tx2">
                  <a:lumMod val="75000"/>
                </a:schemeClr>
              </a:solidFill>
            </a:rPr>
            <a:t>Seidell</a:t>
          </a:r>
          <a:r>
            <a:rPr lang="en-US" sz="1600" dirty="0" smtClean="0">
              <a:solidFill>
                <a:schemeClr val="tx2">
                  <a:lumMod val="75000"/>
                </a:schemeClr>
              </a:solidFill>
            </a:rPr>
            <a:t>, 1998)</a:t>
          </a:r>
          <a:r>
            <a:rPr lang="en-US" sz="1600" dirty="0" smtClean="0">
              <a:solidFill>
                <a:schemeClr val="tx2">
                  <a:lumMod val="75000"/>
                </a:schemeClr>
              </a:solidFill>
              <a:ea typeface="ＭＳ Ｐゴシック" pitchFamily="-65" charset="-128"/>
              <a:cs typeface="ＭＳ Ｐゴシック" pitchFamily="-65" charset="-128"/>
            </a:rPr>
            <a:t>.</a:t>
          </a:r>
          <a:endParaRPr lang="en-US" sz="1600" dirty="0" smtClean="0">
            <a:solidFill>
              <a:schemeClr val="tx2">
                <a:lumMod val="75000"/>
              </a:schemeClr>
            </a:solidFill>
          </a:endParaRPr>
        </a:p>
        <a:p>
          <a:pPr algn="l" rtl="0"/>
          <a:endParaRPr lang="en-US" sz="1200" dirty="0" smtClean="0">
            <a:solidFill>
              <a:schemeClr val="accent2"/>
            </a:solidFill>
          </a:endParaRPr>
        </a:p>
        <a:p>
          <a:pPr algn="l" rtl="0"/>
          <a:endParaRPr lang="en-US" sz="1200" dirty="0" smtClean="0"/>
        </a:p>
        <a:p>
          <a:pPr algn="l" rtl="0"/>
          <a:endParaRPr lang="en-US" sz="1200" dirty="0" smtClean="0"/>
        </a:p>
        <a:p>
          <a:pPr algn="l" rtl="0"/>
          <a:endParaRPr lang="en-US" sz="1200" dirty="0"/>
        </a:p>
      </dgm:t>
    </dgm:pt>
    <dgm:pt modelId="{76C63588-124A-8A4D-9BDA-8DB075150907}" type="parTrans" cxnId="{0338836F-DE9A-1147-9DBC-972099572F34}">
      <dgm:prSet/>
      <dgm:spPr/>
      <dgm:t>
        <a:bodyPr/>
        <a:lstStyle/>
        <a:p>
          <a:endParaRPr lang="en-US"/>
        </a:p>
      </dgm:t>
    </dgm:pt>
    <dgm:pt modelId="{CA8811AD-DD3B-8F4F-B10D-2F1367D2B59A}" type="sibTrans" cxnId="{0338836F-DE9A-1147-9DBC-972099572F34}">
      <dgm:prSet/>
      <dgm:spPr/>
      <dgm:t>
        <a:bodyPr/>
        <a:lstStyle/>
        <a:p>
          <a:endParaRPr lang="en-US"/>
        </a:p>
      </dgm:t>
    </dgm:pt>
    <dgm:pt modelId="{D2DA2387-A43D-3B4A-BC5B-24735D153337}">
      <dgm:prSet custT="1"/>
      <dgm:spPr>
        <a:solidFill>
          <a:schemeClr val="bg2"/>
        </a:solidFill>
      </dgm:spPr>
      <dgm:t>
        <a:bodyPr/>
        <a:lstStyle/>
        <a:p>
          <a:pPr algn="l" rtl="0"/>
          <a:r>
            <a:rPr lang="en-US" sz="1800" dirty="0" smtClean="0">
              <a:solidFill>
                <a:schemeClr val="tx2">
                  <a:lumMod val="75000"/>
                </a:schemeClr>
              </a:solidFill>
            </a:rPr>
            <a:t>Study #</a:t>
          </a:r>
          <a:r>
            <a:rPr lang="en-US" sz="1800" b="0" dirty="0" smtClean="0">
              <a:solidFill>
                <a:schemeClr val="tx2">
                  <a:lumMod val="75000"/>
                </a:schemeClr>
              </a:solidFill>
            </a:rPr>
            <a:t>2:</a:t>
          </a:r>
        </a:p>
        <a:p>
          <a:pPr algn="l" rtl="0"/>
          <a:r>
            <a:rPr lang="en-US" sz="1600" b="0" dirty="0" smtClean="0">
              <a:solidFill>
                <a:schemeClr val="tx2">
                  <a:lumMod val="75000"/>
                </a:schemeClr>
              </a:solidFill>
            </a:rPr>
            <a:t>Obesity related diseases such as diabetes, heart attack, and stroke have found that a major factor in these diseases lies in the distribution of fat [WHR] rather than the amount of fat. ” (</a:t>
          </a:r>
          <a:r>
            <a:rPr lang="en-US" sz="1600" b="0" dirty="0" err="1" smtClean="0">
              <a:solidFill>
                <a:schemeClr val="tx2">
                  <a:lumMod val="75000"/>
                </a:schemeClr>
              </a:solidFill>
            </a:rPr>
            <a:t>Bjorntorp</a:t>
          </a:r>
          <a:r>
            <a:rPr lang="en-US" sz="1600" b="0" dirty="0" smtClean="0">
              <a:solidFill>
                <a:schemeClr val="tx2">
                  <a:lumMod val="75000"/>
                </a:schemeClr>
              </a:solidFill>
            </a:rPr>
            <a:t> (1991b), </a:t>
          </a:r>
          <a:r>
            <a:rPr lang="en-US" sz="1600" b="0" dirty="0" err="1" smtClean="0">
              <a:solidFill>
                <a:schemeClr val="tx2">
                  <a:lumMod val="75000"/>
                </a:schemeClr>
              </a:solidFill>
            </a:rPr>
            <a:t>Leibel</a:t>
          </a:r>
          <a:r>
            <a:rPr lang="en-US" sz="1600" b="0" dirty="0" smtClean="0">
              <a:solidFill>
                <a:schemeClr val="tx2">
                  <a:lumMod val="75000"/>
                </a:schemeClr>
              </a:solidFill>
            </a:rPr>
            <a:t>, </a:t>
          </a:r>
          <a:r>
            <a:rPr lang="en-US" sz="1600" b="0" dirty="0" err="1" smtClean="0">
              <a:solidFill>
                <a:schemeClr val="tx2">
                  <a:lumMod val="75000"/>
                </a:schemeClr>
              </a:solidFill>
            </a:rPr>
            <a:t>Edens</a:t>
          </a:r>
          <a:r>
            <a:rPr lang="en-US" sz="1600" b="0" dirty="0" smtClean="0">
              <a:solidFill>
                <a:schemeClr val="tx2">
                  <a:lumMod val="75000"/>
                </a:schemeClr>
              </a:solidFill>
            </a:rPr>
            <a:t>, &amp; Fried, 1989).</a:t>
          </a:r>
        </a:p>
      </dgm:t>
    </dgm:pt>
    <dgm:pt modelId="{416CC560-F13F-AF45-9F13-4CDD9D6754C3}" type="parTrans" cxnId="{82FF8A58-ABA3-4246-BDDF-8C6413EA0F78}">
      <dgm:prSet/>
      <dgm:spPr/>
      <dgm:t>
        <a:bodyPr/>
        <a:lstStyle/>
        <a:p>
          <a:endParaRPr lang="en-US"/>
        </a:p>
      </dgm:t>
    </dgm:pt>
    <dgm:pt modelId="{EAFE74C3-3187-1948-A59F-E89447B4ED9D}" type="sibTrans" cxnId="{82FF8A58-ABA3-4246-BDDF-8C6413EA0F78}">
      <dgm:prSet/>
      <dgm:spPr/>
      <dgm:t>
        <a:bodyPr/>
        <a:lstStyle/>
        <a:p>
          <a:endParaRPr lang="en-US"/>
        </a:p>
      </dgm:t>
    </dgm:pt>
    <dgm:pt modelId="{AAF80601-B284-9D49-9CB8-3356D2D1EB07}" type="pres">
      <dgm:prSet presAssocID="{097F1693-0AEB-C842-81FA-C080C22EC0A4}" presName="Name0" presStyleCnt="0">
        <dgm:presLayoutVars>
          <dgm:chMax val="3"/>
          <dgm:chPref val="1"/>
          <dgm:dir/>
          <dgm:animLvl val="lvl"/>
          <dgm:resizeHandles/>
        </dgm:presLayoutVars>
      </dgm:prSet>
      <dgm:spPr/>
      <dgm:t>
        <a:bodyPr/>
        <a:lstStyle/>
        <a:p>
          <a:endParaRPr lang="en-US"/>
        </a:p>
      </dgm:t>
    </dgm:pt>
    <dgm:pt modelId="{0BA9775C-448B-6541-B280-99DD4C30803F}" type="pres">
      <dgm:prSet presAssocID="{097F1693-0AEB-C842-81FA-C080C22EC0A4}" presName="outerBox" presStyleCnt="0"/>
      <dgm:spPr/>
    </dgm:pt>
    <dgm:pt modelId="{232F263B-B14D-4F42-85D0-A6AC47AB7215}" type="pres">
      <dgm:prSet presAssocID="{097F1693-0AEB-C842-81FA-C080C22EC0A4}" presName="outerBoxParent" presStyleLbl="node1" presStyleIdx="0" presStyleCnt="1" custLinFactNeighborY="0"/>
      <dgm:spPr/>
      <dgm:t>
        <a:bodyPr/>
        <a:lstStyle/>
        <a:p>
          <a:endParaRPr lang="en-US"/>
        </a:p>
      </dgm:t>
    </dgm:pt>
    <dgm:pt modelId="{7A5B3CEB-7B3D-C646-9863-236D18DBA87C}" type="pres">
      <dgm:prSet presAssocID="{097F1693-0AEB-C842-81FA-C080C22EC0A4}" presName="outerBoxChildren" presStyleCnt="0"/>
      <dgm:spPr/>
    </dgm:pt>
    <dgm:pt modelId="{EE7C910D-D27B-F14B-B552-E29DE1C2484A}" type="pres">
      <dgm:prSet presAssocID="{B7EF54D5-974C-CC47-843E-AAA3C17CE866}" presName="oChild" presStyleLbl="fgAcc1" presStyleIdx="0" presStyleCnt="2" custScaleX="112393" custLinFactNeighborX="56158" custLinFactNeighborY="-464">
        <dgm:presLayoutVars>
          <dgm:bulletEnabled val="1"/>
        </dgm:presLayoutVars>
      </dgm:prSet>
      <dgm:spPr/>
      <dgm:t>
        <a:bodyPr/>
        <a:lstStyle/>
        <a:p>
          <a:endParaRPr lang="en-US"/>
        </a:p>
      </dgm:t>
    </dgm:pt>
    <dgm:pt modelId="{13D802F9-73CF-EC44-9B5A-FB5A05F23329}" type="pres">
      <dgm:prSet presAssocID="{CA8811AD-DD3B-8F4F-B10D-2F1367D2B59A}" presName="outerSibTrans" presStyleCnt="0"/>
      <dgm:spPr/>
    </dgm:pt>
    <dgm:pt modelId="{0FC5058C-C433-7546-B33E-49004E81221E}" type="pres">
      <dgm:prSet presAssocID="{D2DA2387-A43D-3B4A-BC5B-24735D153337}" presName="oChild" presStyleLbl="fgAcc1" presStyleIdx="1" presStyleCnt="2" custScaleX="111324">
        <dgm:presLayoutVars>
          <dgm:bulletEnabled val="1"/>
        </dgm:presLayoutVars>
      </dgm:prSet>
      <dgm:spPr/>
      <dgm:t>
        <a:bodyPr/>
        <a:lstStyle/>
        <a:p>
          <a:endParaRPr lang="en-US"/>
        </a:p>
      </dgm:t>
    </dgm:pt>
  </dgm:ptLst>
  <dgm:cxnLst>
    <dgm:cxn modelId="{C81F1334-8B38-3A4B-B1E9-F97FE56E08D0}" srcId="{097F1693-0AEB-C842-81FA-C080C22EC0A4}" destId="{88688A94-52B5-884C-A2EE-38AF63D45208}" srcOrd="0" destOrd="0" parTransId="{61A95CE6-1E05-6046-B37C-427E0B7EFCCF}" sibTransId="{402735AE-2D2D-7248-8CE5-70582B9B6B4C}"/>
    <dgm:cxn modelId="{8D511591-216F-AB47-A4B0-FFF366B55032}" type="presOf" srcId="{88688A94-52B5-884C-A2EE-38AF63D45208}" destId="{232F263B-B14D-4F42-85D0-A6AC47AB7215}" srcOrd="0" destOrd="0" presId="urn:microsoft.com/office/officeart/2005/8/layout/target2"/>
    <dgm:cxn modelId="{0338836F-DE9A-1147-9DBC-972099572F34}" srcId="{88688A94-52B5-884C-A2EE-38AF63D45208}" destId="{B7EF54D5-974C-CC47-843E-AAA3C17CE866}" srcOrd="0" destOrd="0" parTransId="{76C63588-124A-8A4D-9BDA-8DB075150907}" sibTransId="{CA8811AD-DD3B-8F4F-B10D-2F1367D2B59A}"/>
    <dgm:cxn modelId="{88C49DC8-0BBC-9B49-BD11-EC7B8F86A301}" type="presOf" srcId="{D2DA2387-A43D-3B4A-BC5B-24735D153337}" destId="{0FC5058C-C433-7546-B33E-49004E81221E}" srcOrd="0" destOrd="0" presId="urn:microsoft.com/office/officeart/2005/8/layout/target2"/>
    <dgm:cxn modelId="{35E11F66-4EFD-DA42-A575-7948EE4A636F}" type="presOf" srcId="{097F1693-0AEB-C842-81FA-C080C22EC0A4}" destId="{AAF80601-B284-9D49-9CB8-3356D2D1EB07}" srcOrd="0" destOrd="0" presId="urn:microsoft.com/office/officeart/2005/8/layout/target2"/>
    <dgm:cxn modelId="{7DECB2A6-089F-9943-99FD-7231535B6416}" type="presOf" srcId="{B7EF54D5-974C-CC47-843E-AAA3C17CE866}" destId="{EE7C910D-D27B-F14B-B552-E29DE1C2484A}" srcOrd="0" destOrd="0" presId="urn:microsoft.com/office/officeart/2005/8/layout/target2"/>
    <dgm:cxn modelId="{82FF8A58-ABA3-4246-BDDF-8C6413EA0F78}" srcId="{88688A94-52B5-884C-A2EE-38AF63D45208}" destId="{D2DA2387-A43D-3B4A-BC5B-24735D153337}" srcOrd="1" destOrd="0" parTransId="{416CC560-F13F-AF45-9F13-4CDD9D6754C3}" sibTransId="{EAFE74C3-3187-1948-A59F-E89447B4ED9D}"/>
    <dgm:cxn modelId="{A1327FD9-A348-DB4F-B611-4ABC6439B811}" type="presParOf" srcId="{AAF80601-B284-9D49-9CB8-3356D2D1EB07}" destId="{0BA9775C-448B-6541-B280-99DD4C30803F}" srcOrd="0" destOrd="0" presId="urn:microsoft.com/office/officeart/2005/8/layout/target2"/>
    <dgm:cxn modelId="{341BF15B-FD7F-564C-A470-0A6C8DCE2A04}" type="presParOf" srcId="{0BA9775C-448B-6541-B280-99DD4C30803F}" destId="{232F263B-B14D-4F42-85D0-A6AC47AB7215}" srcOrd="0" destOrd="0" presId="urn:microsoft.com/office/officeart/2005/8/layout/target2"/>
    <dgm:cxn modelId="{61BA59C9-7F7F-2040-B3F0-DD7AA82D356B}" type="presParOf" srcId="{0BA9775C-448B-6541-B280-99DD4C30803F}" destId="{7A5B3CEB-7B3D-C646-9863-236D18DBA87C}" srcOrd="1" destOrd="0" presId="urn:microsoft.com/office/officeart/2005/8/layout/target2"/>
    <dgm:cxn modelId="{97784C8A-8D4C-9A4B-8812-7F1C61186FAC}" type="presParOf" srcId="{7A5B3CEB-7B3D-C646-9863-236D18DBA87C}" destId="{EE7C910D-D27B-F14B-B552-E29DE1C2484A}" srcOrd="0" destOrd="0" presId="urn:microsoft.com/office/officeart/2005/8/layout/target2"/>
    <dgm:cxn modelId="{1E2D8604-2326-B849-B604-DFA5CA386CC2}" type="presParOf" srcId="{7A5B3CEB-7B3D-C646-9863-236D18DBA87C}" destId="{13D802F9-73CF-EC44-9B5A-FB5A05F23329}" srcOrd="1" destOrd="0" presId="urn:microsoft.com/office/officeart/2005/8/layout/target2"/>
    <dgm:cxn modelId="{300B7277-EBB8-E64C-A7DB-AC509DEBBB2A}" type="presParOf" srcId="{7A5B3CEB-7B3D-C646-9863-236D18DBA87C}" destId="{0FC5058C-C433-7546-B33E-49004E81221E}" srcOrd="2" destOrd="0" presId="urn:microsoft.com/office/officeart/2005/8/layout/targe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3723123-C36A-C641-922B-E5DEEF15FA6E}" type="doc">
      <dgm:prSet loTypeId="urn:microsoft.com/office/officeart/2005/8/layout/vList6" loCatId="process" qsTypeId="urn:microsoft.com/office/officeart/2005/8/quickstyle/simple4" qsCatId="simple" csTypeId="urn:microsoft.com/office/officeart/2005/8/colors/accent1_2" csCatId="accent1" phldr="1"/>
      <dgm:spPr/>
      <dgm:t>
        <a:bodyPr/>
        <a:lstStyle/>
        <a:p>
          <a:endParaRPr lang="en-US"/>
        </a:p>
      </dgm:t>
    </dgm:pt>
    <dgm:pt modelId="{DA6D3383-ADE4-714D-A4BD-D21188BBCCB4}">
      <dgm:prSet phldrT="[Text]"/>
      <dgm:spPr/>
      <dgm:t>
        <a:bodyPr/>
        <a:lstStyle/>
        <a:p>
          <a:r>
            <a:rPr lang="en-US" dirty="0" smtClean="0"/>
            <a:t>Hypothesis #1</a:t>
          </a:r>
          <a:endParaRPr lang="en-US" dirty="0"/>
        </a:p>
      </dgm:t>
    </dgm:pt>
    <dgm:pt modelId="{93517418-A134-1A41-9058-6CE5ECE57D4D}" type="parTrans" cxnId="{93B91CA2-9A7E-A947-8A84-614FF2CA1EC9}">
      <dgm:prSet/>
      <dgm:spPr/>
      <dgm:t>
        <a:bodyPr/>
        <a:lstStyle/>
        <a:p>
          <a:endParaRPr lang="en-US"/>
        </a:p>
      </dgm:t>
    </dgm:pt>
    <dgm:pt modelId="{F7D2A716-326A-FE4E-9B6B-35B9555B5D69}" type="sibTrans" cxnId="{93B91CA2-9A7E-A947-8A84-614FF2CA1EC9}">
      <dgm:prSet/>
      <dgm:spPr/>
      <dgm:t>
        <a:bodyPr/>
        <a:lstStyle/>
        <a:p>
          <a:endParaRPr lang="en-US"/>
        </a:p>
      </dgm:t>
    </dgm:pt>
    <dgm:pt modelId="{E8EA25F5-6270-0C4F-82C3-6B661FCBE1BE}">
      <dgm:prSet phldrT="[Text]" custT="1"/>
      <dgm:spPr/>
      <dgm:t>
        <a:bodyPr/>
        <a:lstStyle/>
        <a:p>
          <a:r>
            <a:rPr lang="en-US" sz="1600" b="1" i="0" dirty="0" smtClean="0">
              <a:solidFill>
                <a:schemeClr val="tx2"/>
              </a:solidFill>
            </a:rPr>
            <a:t>Participants shown the advertisement containing the body with the .70 WHR will consider purchasing the product featured in the ad significantly more than the advertisement with the body featuring a .62 and .82 WHR.</a:t>
          </a:r>
          <a:endParaRPr lang="en-US" sz="1600" b="1" i="0" dirty="0">
            <a:solidFill>
              <a:schemeClr val="tx2"/>
            </a:solidFill>
          </a:endParaRPr>
        </a:p>
      </dgm:t>
    </dgm:pt>
    <dgm:pt modelId="{3F69DEAA-5EB5-7D4A-B0DD-BF09D38FD071}" type="parTrans" cxnId="{9C18B00B-6DDB-B44C-B892-C4A2F635B5FD}">
      <dgm:prSet/>
      <dgm:spPr/>
      <dgm:t>
        <a:bodyPr/>
        <a:lstStyle/>
        <a:p>
          <a:endParaRPr lang="en-US"/>
        </a:p>
      </dgm:t>
    </dgm:pt>
    <dgm:pt modelId="{64A95045-4CC2-2F40-BB47-DE4A982C50BA}" type="sibTrans" cxnId="{9C18B00B-6DDB-B44C-B892-C4A2F635B5FD}">
      <dgm:prSet/>
      <dgm:spPr/>
      <dgm:t>
        <a:bodyPr/>
        <a:lstStyle/>
        <a:p>
          <a:endParaRPr lang="en-US"/>
        </a:p>
      </dgm:t>
    </dgm:pt>
    <dgm:pt modelId="{9D4A7F37-F668-E143-8560-24695079D1BD}">
      <dgm:prSet phldrT="[Text]"/>
      <dgm:spPr/>
      <dgm:t>
        <a:bodyPr/>
        <a:lstStyle/>
        <a:p>
          <a:r>
            <a:rPr lang="en-US" dirty="0" smtClean="0"/>
            <a:t>Hypothesis #2</a:t>
          </a:r>
          <a:endParaRPr lang="en-US" dirty="0"/>
        </a:p>
      </dgm:t>
    </dgm:pt>
    <dgm:pt modelId="{9E191FEC-17D7-1D4D-8909-266ADC56B52C}" type="parTrans" cxnId="{6DEF6479-11DD-2740-B684-1811780D6AFC}">
      <dgm:prSet/>
      <dgm:spPr/>
      <dgm:t>
        <a:bodyPr/>
        <a:lstStyle/>
        <a:p>
          <a:endParaRPr lang="en-US"/>
        </a:p>
      </dgm:t>
    </dgm:pt>
    <dgm:pt modelId="{5E2EC724-7D44-334E-A260-C9260ECDB96D}" type="sibTrans" cxnId="{6DEF6479-11DD-2740-B684-1811780D6AFC}">
      <dgm:prSet/>
      <dgm:spPr/>
      <dgm:t>
        <a:bodyPr/>
        <a:lstStyle/>
        <a:p>
          <a:endParaRPr lang="en-US"/>
        </a:p>
      </dgm:t>
    </dgm:pt>
    <dgm:pt modelId="{93F309B2-8071-6A4E-8CC8-AD4187FA4709}">
      <dgm:prSet custT="1"/>
      <dgm:spPr/>
      <dgm:t>
        <a:bodyPr/>
        <a:lstStyle/>
        <a:p>
          <a:r>
            <a:rPr lang="en-US" sz="1800" b="1" i="0" dirty="0" smtClean="0">
              <a:solidFill>
                <a:schemeClr val="tx2">
                  <a:lumMod val="75000"/>
                </a:schemeClr>
              </a:solidFill>
            </a:rPr>
            <a:t>Both males and females will find the advertisement containing .70 WHR more attractive than the other two body shapes.</a:t>
          </a:r>
          <a:endParaRPr lang="en-US" sz="1800" dirty="0">
            <a:solidFill>
              <a:schemeClr val="tx2">
                <a:lumMod val="75000"/>
              </a:schemeClr>
            </a:solidFill>
          </a:endParaRPr>
        </a:p>
      </dgm:t>
    </dgm:pt>
    <dgm:pt modelId="{85E54A26-F418-7949-A1F2-4582E5AABE2D}" type="parTrans" cxnId="{4BACF06B-D223-7F4E-B011-2F30A60EE099}">
      <dgm:prSet/>
      <dgm:spPr/>
      <dgm:t>
        <a:bodyPr/>
        <a:lstStyle/>
        <a:p>
          <a:endParaRPr lang="en-US"/>
        </a:p>
      </dgm:t>
    </dgm:pt>
    <dgm:pt modelId="{D8D7A813-256C-8841-9561-DD76EE93A8A7}" type="sibTrans" cxnId="{4BACF06B-D223-7F4E-B011-2F30A60EE099}">
      <dgm:prSet/>
      <dgm:spPr/>
      <dgm:t>
        <a:bodyPr/>
        <a:lstStyle/>
        <a:p>
          <a:endParaRPr lang="en-US"/>
        </a:p>
      </dgm:t>
    </dgm:pt>
    <dgm:pt modelId="{3E624405-C884-844E-8FB0-DFC9118089F8}" type="pres">
      <dgm:prSet presAssocID="{03723123-C36A-C641-922B-E5DEEF15FA6E}" presName="Name0" presStyleCnt="0">
        <dgm:presLayoutVars>
          <dgm:dir/>
          <dgm:animLvl val="lvl"/>
          <dgm:resizeHandles/>
        </dgm:presLayoutVars>
      </dgm:prSet>
      <dgm:spPr/>
      <dgm:t>
        <a:bodyPr/>
        <a:lstStyle/>
        <a:p>
          <a:endParaRPr lang="en-US"/>
        </a:p>
      </dgm:t>
    </dgm:pt>
    <dgm:pt modelId="{483F3636-8212-4C40-AE79-A0DB511930C9}" type="pres">
      <dgm:prSet presAssocID="{DA6D3383-ADE4-714D-A4BD-D21188BBCCB4}" presName="linNode" presStyleCnt="0"/>
      <dgm:spPr/>
    </dgm:pt>
    <dgm:pt modelId="{56F37339-2BFB-0445-8C78-FEF648691077}" type="pres">
      <dgm:prSet presAssocID="{DA6D3383-ADE4-714D-A4BD-D21188BBCCB4}" presName="parentShp" presStyleLbl="node1" presStyleIdx="0" presStyleCnt="2" custScaleX="52846" custScaleY="57399">
        <dgm:presLayoutVars>
          <dgm:bulletEnabled val="1"/>
        </dgm:presLayoutVars>
      </dgm:prSet>
      <dgm:spPr/>
      <dgm:t>
        <a:bodyPr/>
        <a:lstStyle/>
        <a:p>
          <a:endParaRPr lang="en-US"/>
        </a:p>
      </dgm:t>
    </dgm:pt>
    <dgm:pt modelId="{4A422C40-09F3-8944-87A8-D04CF5334CDA}" type="pres">
      <dgm:prSet presAssocID="{DA6D3383-ADE4-714D-A4BD-D21188BBCCB4}" presName="childShp" presStyleLbl="bgAccFollowNode1" presStyleIdx="0" presStyleCnt="2" custScaleY="48802">
        <dgm:presLayoutVars>
          <dgm:bulletEnabled val="1"/>
        </dgm:presLayoutVars>
      </dgm:prSet>
      <dgm:spPr/>
      <dgm:t>
        <a:bodyPr/>
        <a:lstStyle/>
        <a:p>
          <a:endParaRPr lang="en-US"/>
        </a:p>
      </dgm:t>
    </dgm:pt>
    <dgm:pt modelId="{D317AA8D-3A6C-864B-8F00-027251982CD0}" type="pres">
      <dgm:prSet presAssocID="{F7D2A716-326A-FE4E-9B6B-35B9555B5D69}" presName="spacing" presStyleCnt="0"/>
      <dgm:spPr/>
    </dgm:pt>
    <dgm:pt modelId="{4825E21F-ED4F-0B47-9810-D6335CD843BD}" type="pres">
      <dgm:prSet presAssocID="{9D4A7F37-F668-E143-8560-24695079D1BD}" presName="linNode" presStyleCnt="0"/>
      <dgm:spPr/>
    </dgm:pt>
    <dgm:pt modelId="{18DBF269-3307-034E-88EB-695B587B212D}" type="pres">
      <dgm:prSet presAssocID="{9D4A7F37-F668-E143-8560-24695079D1BD}" presName="parentShp" presStyleLbl="node1" presStyleIdx="1" presStyleCnt="2" custScaleX="52846" custScaleY="57399">
        <dgm:presLayoutVars>
          <dgm:bulletEnabled val="1"/>
        </dgm:presLayoutVars>
      </dgm:prSet>
      <dgm:spPr/>
      <dgm:t>
        <a:bodyPr/>
        <a:lstStyle/>
        <a:p>
          <a:endParaRPr lang="en-US"/>
        </a:p>
      </dgm:t>
    </dgm:pt>
    <dgm:pt modelId="{430E4AC8-03B5-7845-8BD3-4BF7D5776B3A}" type="pres">
      <dgm:prSet presAssocID="{9D4A7F37-F668-E143-8560-24695079D1BD}" presName="childShp" presStyleLbl="bgAccFollowNode1" presStyleIdx="1" presStyleCnt="2" custScaleY="55275">
        <dgm:presLayoutVars>
          <dgm:bulletEnabled val="1"/>
        </dgm:presLayoutVars>
      </dgm:prSet>
      <dgm:spPr/>
      <dgm:t>
        <a:bodyPr/>
        <a:lstStyle/>
        <a:p>
          <a:endParaRPr lang="en-US"/>
        </a:p>
      </dgm:t>
    </dgm:pt>
  </dgm:ptLst>
  <dgm:cxnLst>
    <dgm:cxn modelId="{626D7F59-303F-064F-B02D-E8F26DA00326}" type="presOf" srcId="{03723123-C36A-C641-922B-E5DEEF15FA6E}" destId="{3E624405-C884-844E-8FB0-DFC9118089F8}" srcOrd="0" destOrd="0" presId="urn:microsoft.com/office/officeart/2005/8/layout/vList6"/>
    <dgm:cxn modelId="{6DEF6479-11DD-2740-B684-1811780D6AFC}" srcId="{03723123-C36A-C641-922B-E5DEEF15FA6E}" destId="{9D4A7F37-F668-E143-8560-24695079D1BD}" srcOrd="1" destOrd="0" parTransId="{9E191FEC-17D7-1D4D-8909-266ADC56B52C}" sibTransId="{5E2EC724-7D44-334E-A260-C9260ECDB96D}"/>
    <dgm:cxn modelId="{9C18B00B-6DDB-B44C-B892-C4A2F635B5FD}" srcId="{DA6D3383-ADE4-714D-A4BD-D21188BBCCB4}" destId="{E8EA25F5-6270-0C4F-82C3-6B661FCBE1BE}" srcOrd="0" destOrd="0" parTransId="{3F69DEAA-5EB5-7D4A-B0DD-BF09D38FD071}" sibTransId="{64A95045-4CC2-2F40-BB47-DE4A982C50BA}"/>
    <dgm:cxn modelId="{93B91CA2-9A7E-A947-8A84-614FF2CA1EC9}" srcId="{03723123-C36A-C641-922B-E5DEEF15FA6E}" destId="{DA6D3383-ADE4-714D-A4BD-D21188BBCCB4}" srcOrd="0" destOrd="0" parTransId="{93517418-A134-1A41-9058-6CE5ECE57D4D}" sibTransId="{F7D2A716-326A-FE4E-9B6B-35B9555B5D69}"/>
    <dgm:cxn modelId="{70C6AE51-4294-D346-8BB7-1B58D1886875}" type="presOf" srcId="{93F309B2-8071-6A4E-8CC8-AD4187FA4709}" destId="{430E4AC8-03B5-7845-8BD3-4BF7D5776B3A}" srcOrd="0" destOrd="0" presId="urn:microsoft.com/office/officeart/2005/8/layout/vList6"/>
    <dgm:cxn modelId="{4BACF06B-D223-7F4E-B011-2F30A60EE099}" srcId="{9D4A7F37-F668-E143-8560-24695079D1BD}" destId="{93F309B2-8071-6A4E-8CC8-AD4187FA4709}" srcOrd="0" destOrd="0" parTransId="{85E54A26-F418-7949-A1F2-4582E5AABE2D}" sibTransId="{D8D7A813-256C-8841-9561-DD76EE93A8A7}"/>
    <dgm:cxn modelId="{82257ACF-284A-F242-9E7C-368835BD843B}" type="presOf" srcId="{DA6D3383-ADE4-714D-A4BD-D21188BBCCB4}" destId="{56F37339-2BFB-0445-8C78-FEF648691077}" srcOrd="0" destOrd="0" presId="urn:microsoft.com/office/officeart/2005/8/layout/vList6"/>
    <dgm:cxn modelId="{1443FF7A-EE1B-C948-BF39-76BC4DF95526}" type="presOf" srcId="{E8EA25F5-6270-0C4F-82C3-6B661FCBE1BE}" destId="{4A422C40-09F3-8944-87A8-D04CF5334CDA}" srcOrd="0" destOrd="0" presId="urn:microsoft.com/office/officeart/2005/8/layout/vList6"/>
    <dgm:cxn modelId="{E4F940A6-4098-174E-BC67-14248158A8D9}" type="presOf" srcId="{9D4A7F37-F668-E143-8560-24695079D1BD}" destId="{18DBF269-3307-034E-88EB-695B587B212D}" srcOrd="0" destOrd="0" presId="urn:microsoft.com/office/officeart/2005/8/layout/vList6"/>
    <dgm:cxn modelId="{63E28600-3A23-474F-B56E-F92494F745A8}" type="presParOf" srcId="{3E624405-C884-844E-8FB0-DFC9118089F8}" destId="{483F3636-8212-4C40-AE79-A0DB511930C9}" srcOrd="0" destOrd="0" presId="urn:microsoft.com/office/officeart/2005/8/layout/vList6"/>
    <dgm:cxn modelId="{6C796E55-5DA1-FB4B-A607-DB20B0329B1B}" type="presParOf" srcId="{483F3636-8212-4C40-AE79-A0DB511930C9}" destId="{56F37339-2BFB-0445-8C78-FEF648691077}" srcOrd="0" destOrd="0" presId="urn:microsoft.com/office/officeart/2005/8/layout/vList6"/>
    <dgm:cxn modelId="{A01A2D02-9C2D-9C42-AE4D-6ECC7AF5BBA9}" type="presParOf" srcId="{483F3636-8212-4C40-AE79-A0DB511930C9}" destId="{4A422C40-09F3-8944-87A8-D04CF5334CDA}" srcOrd="1" destOrd="0" presId="urn:microsoft.com/office/officeart/2005/8/layout/vList6"/>
    <dgm:cxn modelId="{C91FAFC6-E351-3042-84DD-58D57ED6B606}" type="presParOf" srcId="{3E624405-C884-844E-8FB0-DFC9118089F8}" destId="{D317AA8D-3A6C-864B-8F00-027251982CD0}" srcOrd="1" destOrd="0" presId="urn:microsoft.com/office/officeart/2005/8/layout/vList6"/>
    <dgm:cxn modelId="{9C2079B7-C3B2-8A4B-A9A9-0BD448712FF9}" type="presParOf" srcId="{3E624405-C884-844E-8FB0-DFC9118089F8}" destId="{4825E21F-ED4F-0B47-9810-D6335CD843BD}" srcOrd="2" destOrd="0" presId="urn:microsoft.com/office/officeart/2005/8/layout/vList6"/>
    <dgm:cxn modelId="{22C8ED03-8D43-FA4E-BE0F-BC1AE27AB310}" type="presParOf" srcId="{4825E21F-ED4F-0B47-9810-D6335CD843BD}" destId="{18DBF269-3307-034E-88EB-695B587B212D}" srcOrd="0" destOrd="0" presId="urn:microsoft.com/office/officeart/2005/8/layout/vList6"/>
    <dgm:cxn modelId="{572F5B90-508D-5244-B09B-CD14F1998176}" type="presParOf" srcId="{4825E21F-ED4F-0B47-9810-D6335CD843BD}" destId="{430E4AC8-03B5-7845-8BD3-4BF7D5776B3A}"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4BCEB12-0E6F-2840-9730-64412F0A70D7}" type="doc">
      <dgm:prSet loTypeId="urn:microsoft.com/office/officeart/2005/8/layout/venn3" loCatId="relationship" qsTypeId="urn:microsoft.com/office/officeart/2005/8/quickstyle/simple4" qsCatId="simple" csTypeId="urn:microsoft.com/office/officeart/2005/8/colors/accent1_2" csCatId="accent1" phldr="1"/>
      <dgm:spPr/>
      <dgm:t>
        <a:bodyPr/>
        <a:lstStyle/>
        <a:p>
          <a:endParaRPr lang="en-US"/>
        </a:p>
      </dgm:t>
    </dgm:pt>
    <dgm:pt modelId="{9905F578-BDB0-7A46-B0A7-05595E2E5D00}">
      <dgm:prSet phldrT="[Text]"/>
      <dgm:spPr/>
      <dgm:t>
        <a:bodyPr/>
        <a:lstStyle/>
        <a:p>
          <a:r>
            <a:rPr lang="en-US" dirty="0" smtClean="0">
              <a:solidFill>
                <a:schemeClr val="bg1"/>
              </a:solidFill>
              <a:effectLst>
                <a:glow rad="101600">
                  <a:schemeClr val="tx2">
                    <a:alpha val="75000"/>
                  </a:schemeClr>
                </a:glow>
              </a:effectLst>
            </a:rPr>
            <a:t>Chico State Undergraduate Students</a:t>
          </a:r>
        </a:p>
        <a:p>
          <a:r>
            <a:rPr lang="en-US" dirty="0" smtClean="0">
              <a:solidFill>
                <a:schemeClr val="bg1"/>
              </a:solidFill>
              <a:effectLst>
                <a:glow rad="101600">
                  <a:schemeClr val="tx2">
                    <a:alpha val="75000"/>
                  </a:schemeClr>
                </a:glow>
              </a:effectLst>
            </a:rPr>
            <a:t>N= 73</a:t>
          </a:r>
          <a:endParaRPr lang="en-US" dirty="0">
            <a:solidFill>
              <a:schemeClr val="bg1"/>
            </a:solidFill>
            <a:effectLst>
              <a:glow rad="101600">
                <a:schemeClr val="tx2">
                  <a:alpha val="75000"/>
                </a:schemeClr>
              </a:glow>
            </a:effectLst>
          </a:endParaRPr>
        </a:p>
      </dgm:t>
    </dgm:pt>
    <dgm:pt modelId="{F04DB086-119E-314D-B93B-E383532E6DA2}" type="parTrans" cxnId="{1314AD73-55ED-5E41-84CB-CC9CD6BF048E}">
      <dgm:prSet/>
      <dgm:spPr/>
      <dgm:t>
        <a:bodyPr/>
        <a:lstStyle/>
        <a:p>
          <a:endParaRPr lang="en-US"/>
        </a:p>
      </dgm:t>
    </dgm:pt>
    <dgm:pt modelId="{A6F20A62-0D24-114F-B0B0-E694B259D8CA}" type="sibTrans" cxnId="{1314AD73-55ED-5E41-84CB-CC9CD6BF048E}">
      <dgm:prSet/>
      <dgm:spPr/>
      <dgm:t>
        <a:bodyPr/>
        <a:lstStyle/>
        <a:p>
          <a:endParaRPr lang="en-US"/>
        </a:p>
      </dgm:t>
    </dgm:pt>
    <dgm:pt modelId="{F68263CD-E690-8241-8463-0D2CE16FEDF2}">
      <dgm:prSet phldrT="[Text]"/>
      <dgm:spPr/>
      <dgm:t>
        <a:bodyPr/>
        <a:lstStyle/>
        <a:p>
          <a:r>
            <a:rPr lang="en-US" dirty="0" smtClean="0">
              <a:solidFill>
                <a:schemeClr val="bg1"/>
              </a:solidFill>
              <a:effectLst>
                <a:glow rad="101600">
                  <a:schemeClr val="tx2">
                    <a:alpha val="75000"/>
                  </a:schemeClr>
                </a:glow>
              </a:effectLst>
            </a:rPr>
            <a:t>Males= 31</a:t>
          </a:r>
        </a:p>
        <a:p>
          <a:r>
            <a:rPr lang="en-US" dirty="0" smtClean="0">
              <a:solidFill>
                <a:schemeClr val="bg1"/>
              </a:solidFill>
              <a:effectLst>
                <a:glow rad="101600">
                  <a:schemeClr val="tx2">
                    <a:alpha val="75000"/>
                  </a:schemeClr>
                </a:glow>
              </a:effectLst>
            </a:rPr>
            <a:t>Females= 42</a:t>
          </a:r>
          <a:endParaRPr lang="en-US" dirty="0">
            <a:solidFill>
              <a:schemeClr val="bg1"/>
            </a:solidFill>
            <a:effectLst>
              <a:glow rad="101600">
                <a:schemeClr val="tx2">
                  <a:alpha val="75000"/>
                </a:schemeClr>
              </a:glow>
            </a:effectLst>
          </a:endParaRPr>
        </a:p>
      </dgm:t>
    </dgm:pt>
    <dgm:pt modelId="{961D5F1E-DAF0-614E-A406-E6BFF2049F34}" type="parTrans" cxnId="{88F48D01-69B0-124E-BE1C-9C31E3AD48A1}">
      <dgm:prSet/>
      <dgm:spPr/>
      <dgm:t>
        <a:bodyPr/>
        <a:lstStyle/>
        <a:p>
          <a:endParaRPr lang="en-US"/>
        </a:p>
      </dgm:t>
    </dgm:pt>
    <dgm:pt modelId="{2B9109DF-75DA-8146-9021-BB2833058CAA}" type="sibTrans" cxnId="{88F48D01-69B0-124E-BE1C-9C31E3AD48A1}">
      <dgm:prSet/>
      <dgm:spPr/>
      <dgm:t>
        <a:bodyPr/>
        <a:lstStyle/>
        <a:p>
          <a:endParaRPr lang="en-US"/>
        </a:p>
      </dgm:t>
    </dgm:pt>
    <dgm:pt modelId="{06B5B503-4F6F-774A-9AE8-397634883F77}">
      <dgm:prSet phldrT="[Text]"/>
      <dgm:spPr/>
      <dgm:t>
        <a:bodyPr/>
        <a:lstStyle/>
        <a:p>
          <a:r>
            <a:rPr lang="en-US" dirty="0" smtClean="0">
              <a:solidFill>
                <a:schemeClr val="bg1"/>
              </a:solidFill>
              <a:effectLst>
                <a:glow rad="101600">
                  <a:schemeClr val="tx2">
                    <a:alpha val="75000"/>
                  </a:schemeClr>
                </a:glow>
              </a:effectLst>
            </a:rPr>
            <a:t>Mean Age= 20.67 </a:t>
          </a:r>
          <a:endParaRPr lang="en-US" dirty="0">
            <a:solidFill>
              <a:schemeClr val="bg1"/>
            </a:solidFill>
            <a:effectLst>
              <a:glow rad="101600">
                <a:schemeClr val="tx2">
                  <a:alpha val="75000"/>
                </a:schemeClr>
              </a:glow>
            </a:effectLst>
          </a:endParaRPr>
        </a:p>
      </dgm:t>
    </dgm:pt>
    <dgm:pt modelId="{B44D3674-31D4-2647-AF58-2D3E82DD2CFD}" type="parTrans" cxnId="{E2EE127D-8BE6-F94E-B58C-1305B801DD93}">
      <dgm:prSet/>
      <dgm:spPr/>
      <dgm:t>
        <a:bodyPr/>
        <a:lstStyle/>
        <a:p>
          <a:endParaRPr lang="en-US"/>
        </a:p>
      </dgm:t>
    </dgm:pt>
    <dgm:pt modelId="{458D7902-3296-AF4F-BA2D-E5A5635685B0}" type="sibTrans" cxnId="{E2EE127D-8BE6-F94E-B58C-1305B801DD93}">
      <dgm:prSet/>
      <dgm:spPr/>
      <dgm:t>
        <a:bodyPr/>
        <a:lstStyle/>
        <a:p>
          <a:endParaRPr lang="en-US"/>
        </a:p>
      </dgm:t>
    </dgm:pt>
    <dgm:pt modelId="{D660F8B1-A7C7-8648-A345-B5DEED3C8DCC}" type="pres">
      <dgm:prSet presAssocID="{04BCEB12-0E6F-2840-9730-64412F0A70D7}" presName="Name0" presStyleCnt="0">
        <dgm:presLayoutVars>
          <dgm:dir/>
          <dgm:resizeHandles val="exact"/>
        </dgm:presLayoutVars>
      </dgm:prSet>
      <dgm:spPr/>
      <dgm:t>
        <a:bodyPr/>
        <a:lstStyle/>
        <a:p>
          <a:endParaRPr lang="en-US"/>
        </a:p>
      </dgm:t>
    </dgm:pt>
    <dgm:pt modelId="{EE7F0D72-1D72-564D-A258-F20EA10A618C}" type="pres">
      <dgm:prSet presAssocID="{9905F578-BDB0-7A46-B0A7-05595E2E5D00}" presName="Name5" presStyleLbl="vennNode1" presStyleIdx="0" presStyleCnt="3">
        <dgm:presLayoutVars>
          <dgm:bulletEnabled val="1"/>
        </dgm:presLayoutVars>
      </dgm:prSet>
      <dgm:spPr/>
      <dgm:t>
        <a:bodyPr/>
        <a:lstStyle/>
        <a:p>
          <a:endParaRPr lang="en-US"/>
        </a:p>
      </dgm:t>
    </dgm:pt>
    <dgm:pt modelId="{E6E274E3-8596-8748-9909-4C9F8905E74B}" type="pres">
      <dgm:prSet presAssocID="{A6F20A62-0D24-114F-B0B0-E694B259D8CA}" presName="space" presStyleCnt="0"/>
      <dgm:spPr/>
    </dgm:pt>
    <dgm:pt modelId="{7C565AA4-2278-4448-AC39-CFBAA5CDB686}" type="pres">
      <dgm:prSet presAssocID="{F68263CD-E690-8241-8463-0D2CE16FEDF2}" presName="Name5" presStyleLbl="vennNode1" presStyleIdx="1" presStyleCnt="3" custLinFactNeighborX="0">
        <dgm:presLayoutVars>
          <dgm:bulletEnabled val="1"/>
        </dgm:presLayoutVars>
      </dgm:prSet>
      <dgm:spPr/>
      <dgm:t>
        <a:bodyPr/>
        <a:lstStyle/>
        <a:p>
          <a:endParaRPr lang="en-US"/>
        </a:p>
      </dgm:t>
    </dgm:pt>
    <dgm:pt modelId="{1BF5BC6E-3E3F-3C43-8284-0428A6901AAA}" type="pres">
      <dgm:prSet presAssocID="{2B9109DF-75DA-8146-9021-BB2833058CAA}" presName="space" presStyleCnt="0"/>
      <dgm:spPr/>
    </dgm:pt>
    <dgm:pt modelId="{C5591160-AB30-8843-B662-71171D5E1E9E}" type="pres">
      <dgm:prSet presAssocID="{06B5B503-4F6F-774A-9AE8-397634883F77}" presName="Name5" presStyleLbl="vennNode1" presStyleIdx="2" presStyleCnt="3" custLinFactNeighborX="572">
        <dgm:presLayoutVars>
          <dgm:bulletEnabled val="1"/>
        </dgm:presLayoutVars>
      </dgm:prSet>
      <dgm:spPr/>
      <dgm:t>
        <a:bodyPr/>
        <a:lstStyle/>
        <a:p>
          <a:endParaRPr lang="en-US"/>
        </a:p>
      </dgm:t>
    </dgm:pt>
  </dgm:ptLst>
  <dgm:cxnLst>
    <dgm:cxn modelId="{D41B3FBD-C9B5-F04A-AE89-BE3361F5CD79}" type="presOf" srcId="{04BCEB12-0E6F-2840-9730-64412F0A70D7}" destId="{D660F8B1-A7C7-8648-A345-B5DEED3C8DCC}" srcOrd="0" destOrd="0" presId="urn:microsoft.com/office/officeart/2005/8/layout/venn3"/>
    <dgm:cxn modelId="{F490E88B-9A7F-B848-B41C-08E45E3F5D38}" type="presOf" srcId="{F68263CD-E690-8241-8463-0D2CE16FEDF2}" destId="{7C565AA4-2278-4448-AC39-CFBAA5CDB686}" srcOrd="0" destOrd="0" presId="urn:microsoft.com/office/officeart/2005/8/layout/venn3"/>
    <dgm:cxn modelId="{E2EE127D-8BE6-F94E-B58C-1305B801DD93}" srcId="{04BCEB12-0E6F-2840-9730-64412F0A70D7}" destId="{06B5B503-4F6F-774A-9AE8-397634883F77}" srcOrd="2" destOrd="0" parTransId="{B44D3674-31D4-2647-AF58-2D3E82DD2CFD}" sibTransId="{458D7902-3296-AF4F-BA2D-E5A5635685B0}"/>
    <dgm:cxn modelId="{1314AD73-55ED-5E41-84CB-CC9CD6BF048E}" srcId="{04BCEB12-0E6F-2840-9730-64412F0A70D7}" destId="{9905F578-BDB0-7A46-B0A7-05595E2E5D00}" srcOrd="0" destOrd="0" parTransId="{F04DB086-119E-314D-B93B-E383532E6DA2}" sibTransId="{A6F20A62-0D24-114F-B0B0-E694B259D8CA}"/>
    <dgm:cxn modelId="{6F5E71DA-77EB-7F42-803A-DC3D3DF3A8C0}" type="presOf" srcId="{9905F578-BDB0-7A46-B0A7-05595E2E5D00}" destId="{EE7F0D72-1D72-564D-A258-F20EA10A618C}" srcOrd="0" destOrd="0" presId="urn:microsoft.com/office/officeart/2005/8/layout/venn3"/>
    <dgm:cxn modelId="{88F48D01-69B0-124E-BE1C-9C31E3AD48A1}" srcId="{04BCEB12-0E6F-2840-9730-64412F0A70D7}" destId="{F68263CD-E690-8241-8463-0D2CE16FEDF2}" srcOrd="1" destOrd="0" parTransId="{961D5F1E-DAF0-614E-A406-E6BFF2049F34}" sibTransId="{2B9109DF-75DA-8146-9021-BB2833058CAA}"/>
    <dgm:cxn modelId="{6617D0FA-C15B-F245-AA8C-044078C4A880}" type="presOf" srcId="{06B5B503-4F6F-774A-9AE8-397634883F77}" destId="{C5591160-AB30-8843-B662-71171D5E1E9E}" srcOrd="0" destOrd="0" presId="urn:microsoft.com/office/officeart/2005/8/layout/venn3"/>
    <dgm:cxn modelId="{993D7154-CD36-6644-BF28-88B8B819CB2F}" type="presParOf" srcId="{D660F8B1-A7C7-8648-A345-B5DEED3C8DCC}" destId="{EE7F0D72-1D72-564D-A258-F20EA10A618C}" srcOrd="0" destOrd="0" presId="urn:microsoft.com/office/officeart/2005/8/layout/venn3"/>
    <dgm:cxn modelId="{2E27866E-05AD-2641-B7DC-56008923D21F}" type="presParOf" srcId="{D660F8B1-A7C7-8648-A345-B5DEED3C8DCC}" destId="{E6E274E3-8596-8748-9909-4C9F8905E74B}" srcOrd="1" destOrd="0" presId="urn:microsoft.com/office/officeart/2005/8/layout/venn3"/>
    <dgm:cxn modelId="{D6940563-5A2A-FD42-92A9-863D164B31FF}" type="presParOf" srcId="{D660F8B1-A7C7-8648-A345-B5DEED3C8DCC}" destId="{7C565AA4-2278-4448-AC39-CFBAA5CDB686}" srcOrd="2" destOrd="0" presId="urn:microsoft.com/office/officeart/2005/8/layout/venn3"/>
    <dgm:cxn modelId="{A6EF7A2E-5783-FF41-BD73-970E53F073B1}" type="presParOf" srcId="{D660F8B1-A7C7-8648-A345-B5DEED3C8DCC}" destId="{1BF5BC6E-3E3F-3C43-8284-0428A6901AAA}" srcOrd="3" destOrd="0" presId="urn:microsoft.com/office/officeart/2005/8/layout/venn3"/>
    <dgm:cxn modelId="{B6071F14-B26A-484B-8416-2617345DC46E}" type="presParOf" srcId="{D660F8B1-A7C7-8648-A345-B5DEED3C8DCC}" destId="{C5591160-AB30-8843-B662-71171D5E1E9E}" srcOrd="4" destOrd="0" presId="urn:microsoft.com/office/officeart/2005/8/layout/ven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8D436D0-0E91-5D43-B6C2-B7C79ECFC03D}" type="doc">
      <dgm:prSet loTypeId="urn:microsoft.com/office/officeart/2005/8/layout/hierarchy4" loCatId="hierarchy" qsTypeId="urn:microsoft.com/office/officeart/2005/8/quickstyle/simple4" qsCatId="simple" csTypeId="urn:microsoft.com/office/officeart/2005/8/colors/accent1_2" csCatId="accent1" phldr="1"/>
      <dgm:spPr/>
      <dgm:t>
        <a:bodyPr/>
        <a:lstStyle/>
        <a:p>
          <a:endParaRPr lang="en-US"/>
        </a:p>
      </dgm:t>
    </dgm:pt>
    <dgm:pt modelId="{57C96CB5-1DE9-ED42-A8C4-59222483F845}">
      <dgm:prSet phldrT="[Text]" custT="1"/>
      <dgm:spPr/>
      <dgm:t>
        <a:bodyPr/>
        <a:lstStyle/>
        <a:p>
          <a:pPr>
            <a:lnSpc>
              <a:spcPct val="90000"/>
            </a:lnSpc>
          </a:pPr>
          <a:r>
            <a:rPr lang="en-US" sz="1800" dirty="0" smtClean="0">
              <a:effectLst>
                <a:glow rad="101600">
                  <a:schemeClr val="tx2">
                    <a:alpha val="75000"/>
                  </a:schemeClr>
                </a:glow>
              </a:effectLst>
            </a:rPr>
            <a:t>Caucasian-65</a:t>
          </a:r>
        </a:p>
        <a:p>
          <a:pPr>
            <a:lnSpc>
              <a:spcPct val="100000"/>
            </a:lnSpc>
          </a:pPr>
          <a:r>
            <a:rPr lang="en-US" sz="1800" dirty="0" smtClean="0">
              <a:effectLst>
                <a:glow rad="101600">
                  <a:schemeClr val="tx2">
                    <a:alpha val="75000"/>
                  </a:schemeClr>
                </a:glow>
              </a:effectLst>
            </a:rPr>
            <a:t>Asian - 2</a:t>
          </a:r>
        </a:p>
        <a:p>
          <a:pPr>
            <a:lnSpc>
              <a:spcPct val="100000"/>
            </a:lnSpc>
          </a:pPr>
          <a:r>
            <a:rPr lang="en-US" sz="1800" dirty="0" smtClean="0">
              <a:effectLst>
                <a:glow rad="101600">
                  <a:schemeClr val="tx2">
                    <a:alpha val="75000"/>
                  </a:schemeClr>
                </a:glow>
              </a:effectLst>
            </a:rPr>
            <a:t>Latino Hispanic- 4</a:t>
          </a:r>
        </a:p>
        <a:p>
          <a:pPr>
            <a:lnSpc>
              <a:spcPct val="100000"/>
            </a:lnSpc>
          </a:pPr>
          <a:r>
            <a:rPr lang="en-US" sz="1800" dirty="0" smtClean="0">
              <a:effectLst>
                <a:glow rad="101600">
                  <a:schemeClr val="tx2">
                    <a:alpha val="75000"/>
                  </a:schemeClr>
                </a:glow>
              </a:effectLst>
            </a:rPr>
            <a:t>American Indian/ Alaska Native- 1</a:t>
          </a:r>
        </a:p>
        <a:p>
          <a:pPr>
            <a:lnSpc>
              <a:spcPct val="100000"/>
            </a:lnSpc>
          </a:pPr>
          <a:r>
            <a:rPr lang="en-US" sz="1800" dirty="0" smtClean="0">
              <a:effectLst>
                <a:glow rad="101600">
                  <a:schemeClr val="tx2">
                    <a:alpha val="75000"/>
                  </a:schemeClr>
                </a:glow>
              </a:effectLst>
            </a:rPr>
            <a:t>Native Hawaiian/ Pacific Islander-1</a:t>
          </a:r>
          <a:endParaRPr lang="en-US" sz="1800" dirty="0">
            <a:effectLst>
              <a:glow rad="101600">
                <a:schemeClr val="tx2">
                  <a:alpha val="75000"/>
                </a:schemeClr>
              </a:glow>
            </a:effectLst>
          </a:endParaRPr>
        </a:p>
      </dgm:t>
    </dgm:pt>
    <dgm:pt modelId="{1D4CAB6D-F90C-A448-A50B-C982607B0823}" type="parTrans" cxnId="{EC33FD9D-8B99-3F4C-9C48-6E63ECA2974B}">
      <dgm:prSet/>
      <dgm:spPr/>
      <dgm:t>
        <a:bodyPr/>
        <a:lstStyle/>
        <a:p>
          <a:endParaRPr lang="en-US"/>
        </a:p>
      </dgm:t>
    </dgm:pt>
    <dgm:pt modelId="{4C160550-6755-ED42-85F1-BE9181B0C7B0}" type="sibTrans" cxnId="{EC33FD9D-8B99-3F4C-9C48-6E63ECA2974B}">
      <dgm:prSet/>
      <dgm:spPr/>
      <dgm:t>
        <a:bodyPr/>
        <a:lstStyle/>
        <a:p>
          <a:endParaRPr lang="en-US"/>
        </a:p>
      </dgm:t>
    </dgm:pt>
    <dgm:pt modelId="{5C1DACD4-D58D-6D44-AE14-D2F6F6337B64}" type="pres">
      <dgm:prSet presAssocID="{78D436D0-0E91-5D43-B6C2-B7C79ECFC03D}" presName="Name0" presStyleCnt="0">
        <dgm:presLayoutVars>
          <dgm:chPref val="1"/>
          <dgm:dir/>
          <dgm:animOne val="branch"/>
          <dgm:animLvl val="lvl"/>
          <dgm:resizeHandles/>
        </dgm:presLayoutVars>
      </dgm:prSet>
      <dgm:spPr/>
      <dgm:t>
        <a:bodyPr/>
        <a:lstStyle/>
        <a:p>
          <a:endParaRPr lang="en-US"/>
        </a:p>
      </dgm:t>
    </dgm:pt>
    <dgm:pt modelId="{FE181B72-C6E1-D94C-93CB-546521C7C671}" type="pres">
      <dgm:prSet presAssocID="{57C96CB5-1DE9-ED42-A8C4-59222483F845}" presName="vertOne" presStyleCnt="0"/>
      <dgm:spPr/>
    </dgm:pt>
    <dgm:pt modelId="{8C14AA48-EC4F-A44A-9036-56F86895607F}" type="pres">
      <dgm:prSet presAssocID="{57C96CB5-1DE9-ED42-A8C4-59222483F845}" presName="txOne" presStyleLbl="node0" presStyleIdx="0" presStyleCnt="1" custLinFactNeighborX="-49" custLinFactNeighborY="0">
        <dgm:presLayoutVars>
          <dgm:chPref val="3"/>
        </dgm:presLayoutVars>
      </dgm:prSet>
      <dgm:spPr/>
      <dgm:t>
        <a:bodyPr/>
        <a:lstStyle/>
        <a:p>
          <a:endParaRPr lang="en-US"/>
        </a:p>
      </dgm:t>
    </dgm:pt>
    <dgm:pt modelId="{4BBBEB13-ECF3-FD47-8A72-132FF7461972}" type="pres">
      <dgm:prSet presAssocID="{57C96CB5-1DE9-ED42-A8C4-59222483F845}" presName="horzOne" presStyleCnt="0"/>
      <dgm:spPr/>
    </dgm:pt>
  </dgm:ptLst>
  <dgm:cxnLst>
    <dgm:cxn modelId="{EC33FD9D-8B99-3F4C-9C48-6E63ECA2974B}" srcId="{78D436D0-0E91-5D43-B6C2-B7C79ECFC03D}" destId="{57C96CB5-1DE9-ED42-A8C4-59222483F845}" srcOrd="0" destOrd="0" parTransId="{1D4CAB6D-F90C-A448-A50B-C982607B0823}" sibTransId="{4C160550-6755-ED42-85F1-BE9181B0C7B0}"/>
    <dgm:cxn modelId="{4503C445-B2A4-A640-AA7A-E6B07A153E51}" type="presOf" srcId="{57C96CB5-1DE9-ED42-A8C4-59222483F845}" destId="{8C14AA48-EC4F-A44A-9036-56F86895607F}" srcOrd="0" destOrd="0" presId="urn:microsoft.com/office/officeart/2005/8/layout/hierarchy4"/>
    <dgm:cxn modelId="{6A4CBF45-5729-7C4A-8EB8-CA9AE184883B}" type="presOf" srcId="{78D436D0-0E91-5D43-B6C2-B7C79ECFC03D}" destId="{5C1DACD4-D58D-6D44-AE14-D2F6F6337B64}" srcOrd="0" destOrd="0" presId="urn:microsoft.com/office/officeart/2005/8/layout/hierarchy4"/>
    <dgm:cxn modelId="{5041AACB-F244-7344-A9D8-7B7BBFCE003E}" type="presParOf" srcId="{5C1DACD4-D58D-6D44-AE14-D2F6F6337B64}" destId="{FE181B72-C6E1-D94C-93CB-546521C7C671}" srcOrd="0" destOrd="0" presId="urn:microsoft.com/office/officeart/2005/8/layout/hierarchy4"/>
    <dgm:cxn modelId="{46E23DF8-7E8D-5341-9608-C0ADFB789069}" type="presParOf" srcId="{FE181B72-C6E1-D94C-93CB-546521C7C671}" destId="{8C14AA48-EC4F-A44A-9036-56F86895607F}" srcOrd="0" destOrd="0" presId="urn:microsoft.com/office/officeart/2005/8/layout/hierarchy4"/>
    <dgm:cxn modelId="{EF7FE455-4895-6B43-A32D-0189CDDE9412}" type="presParOf" srcId="{FE181B72-C6E1-D94C-93CB-546521C7C671}" destId="{4BBBEB13-ECF3-FD47-8A72-132FF7461972}" srcOrd="1" destOrd="0" presId="urn:microsoft.com/office/officeart/2005/8/layout/hierarchy4"/>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B86E803-F1B1-F746-85D1-D261F55CC32D}" type="doc">
      <dgm:prSet loTypeId="urn:microsoft.com/office/officeart/2005/8/layout/hierarchy4" loCatId="hierarchy" qsTypeId="urn:microsoft.com/office/officeart/2005/8/quickstyle/simple4" qsCatId="simple" csTypeId="urn:microsoft.com/office/officeart/2005/8/colors/accent1_2" csCatId="accent1" phldr="1"/>
      <dgm:spPr/>
      <dgm:t>
        <a:bodyPr/>
        <a:lstStyle/>
        <a:p>
          <a:endParaRPr lang="en-US"/>
        </a:p>
      </dgm:t>
    </dgm:pt>
    <dgm:pt modelId="{750A9D51-84CE-2A45-AEBA-A51E2E2AD8F7}">
      <dgm:prSet phldrT="[Text]"/>
      <dgm:spPr/>
      <dgm:t>
        <a:bodyPr/>
        <a:lstStyle/>
        <a:p>
          <a:pPr algn="l"/>
          <a:r>
            <a:rPr lang="en-US" dirty="0" smtClean="0"/>
            <a:t>Procedural sequence was defined by the following steps:</a:t>
          </a:r>
          <a:endParaRPr lang="en-US" dirty="0"/>
        </a:p>
      </dgm:t>
    </dgm:pt>
    <dgm:pt modelId="{A8238633-0524-3748-A0D5-A4F1B491971A}" type="parTrans" cxnId="{07D3156A-843E-C94F-99FE-E79802279C22}">
      <dgm:prSet/>
      <dgm:spPr/>
      <dgm:t>
        <a:bodyPr/>
        <a:lstStyle/>
        <a:p>
          <a:endParaRPr lang="en-US"/>
        </a:p>
      </dgm:t>
    </dgm:pt>
    <dgm:pt modelId="{D5F295C5-8F12-AE48-B6E9-DD8ECEFB9A03}" type="sibTrans" cxnId="{07D3156A-843E-C94F-99FE-E79802279C22}">
      <dgm:prSet/>
      <dgm:spPr/>
      <dgm:t>
        <a:bodyPr/>
        <a:lstStyle/>
        <a:p>
          <a:endParaRPr lang="en-US"/>
        </a:p>
      </dgm:t>
    </dgm:pt>
    <dgm:pt modelId="{C471957F-A578-EB40-9BD3-3A8820FF3E88}" type="pres">
      <dgm:prSet presAssocID="{4B86E803-F1B1-F746-85D1-D261F55CC32D}" presName="Name0" presStyleCnt="0">
        <dgm:presLayoutVars>
          <dgm:chPref val="1"/>
          <dgm:dir/>
          <dgm:animOne val="branch"/>
          <dgm:animLvl val="lvl"/>
          <dgm:resizeHandles/>
        </dgm:presLayoutVars>
      </dgm:prSet>
      <dgm:spPr/>
      <dgm:t>
        <a:bodyPr/>
        <a:lstStyle/>
        <a:p>
          <a:endParaRPr lang="en-US"/>
        </a:p>
      </dgm:t>
    </dgm:pt>
    <dgm:pt modelId="{DB7456D5-DE8D-234B-A5EB-6637A3B58FF0}" type="pres">
      <dgm:prSet presAssocID="{750A9D51-84CE-2A45-AEBA-A51E2E2AD8F7}" presName="vertOne" presStyleCnt="0"/>
      <dgm:spPr/>
    </dgm:pt>
    <dgm:pt modelId="{22FABCEB-446F-4D45-AA2D-16C3E7312EB0}" type="pres">
      <dgm:prSet presAssocID="{750A9D51-84CE-2A45-AEBA-A51E2E2AD8F7}" presName="txOne" presStyleLbl="node0" presStyleIdx="0" presStyleCnt="1">
        <dgm:presLayoutVars>
          <dgm:chPref val="3"/>
        </dgm:presLayoutVars>
      </dgm:prSet>
      <dgm:spPr/>
      <dgm:t>
        <a:bodyPr/>
        <a:lstStyle/>
        <a:p>
          <a:endParaRPr lang="en-US"/>
        </a:p>
      </dgm:t>
    </dgm:pt>
    <dgm:pt modelId="{4F87825B-B9BD-3B4D-AAF9-A37341F00222}" type="pres">
      <dgm:prSet presAssocID="{750A9D51-84CE-2A45-AEBA-A51E2E2AD8F7}" presName="horzOne" presStyleCnt="0"/>
      <dgm:spPr/>
    </dgm:pt>
  </dgm:ptLst>
  <dgm:cxnLst>
    <dgm:cxn modelId="{75EC9E60-4015-AC41-8966-B97223F79ABB}" type="presOf" srcId="{4B86E803-F1B1-F746-85D1-D261F55CC32D}" destId="{C471957F-A578-EB40-9BD3-3A8820FF3E88}" srcOrd="0" destOrd="0" presId="urn:microsoft.com/office/officeart/2005/8/layout/hierarchy4"/>
    <dgm:cxn modelId="{07D3156A-843E-C94F-99FE-E79802279C22}" srcId="{4B86E803-F1B1-F746-85D1-D261F55CC32D}" destId="{750A9D51-84CE-2A45-AEBA-A51E2E2AD8F7}" srcOrd="0" destOrd="0" parTransId="{A8238633-0524-3748-A0D5-A4F1B491971A}" sibTransId="{D5F295C5-8F12-AE48-B6E9-DD8ECEFB9A03}"/>
    <dgm:cxn modelId="{9354B0AA-9E5F-DC43-99C0-920DA6BE15F5}" type="presOf" srcId="{750A9D51-84CE-2A45-AEBA-A51E2E2AD8F7}" destId="{22FABCEB-446F-4D45-AA2D-16C3E7312EB0}" srcOrd="0" destOrd="0" presId="urn:microsoft.com/office/officeart/2005/8/layout/hierarchy4"/>
    <dgm:cxn modelId="{9FF83817-A7EE-8240-B37C-EB7D7D02B42B}" type="presParOf" srcId="{C471957F-A578-EB40-9BD3-3A8820FF3E88}" destId="{DB7456D5-DE8D-234B-A5EB-6637A3B58FF0}" srcOrd="0" destOrd="0" presId="urn:microsoft.com/office/officeart/2005/8/layout/hierarchy4"/>
    <dgm:cxn modelId="{AC4E5039-0AB3-A94B-B3CD-62ACE28526F3}" type="presParOf" srcId="{DB7456D5-DE8D-234B-A5EB-6637A3B58FF0}" destId="{22FABCEB-446F-4D45-AA2D-16C3E7312EB0}" srcOrd="0" destOrd="0" presId="urn:microsoft.com/office/officeart/2005/8/layout/hierarchy4"/>
    <dgm:cxn modelId="{3A516F6E-8BDF-5345-B5B6-F556E8B39690}" type="presParOf" srcId="{DB7456D5-DE8D-234B-A5EB-6637A3B58FF0}" destId="{4F87825B-B9BD-3B4D-AAF9-A37341F00222}"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C476369-6BC1-1045-A181-4FC8E2333807}" type="doc">
      <dgm:prSet loTypeId="urn:microsoft.com/office/officeart/2005/8/layout/vList6" loCatId="process" qsTypeId="urn:microsoft.com/office/officeart/2005/8/quickstyle/simple4" qsCatId="simple" csTypeId="urn:microsoft.com/office/officeart/2005/8/colors/accent1_2" csCatId="accent1" phldr="1"/>
      <dgm:spPr/>
      <dgm:t>
        <a:bodyPr/>
        <a:lstStyle/>
        <a:p>
          <a:endParaRPr lang="en-US"/>
        </a:p>
      </dgm:t>
    </dgm:pt>
    <dgm:pt modelId="{1E06A8D8-9014-BC42-BCF9-4E546EF780C9}">
      <dgm:prSet phldrT="[Text]"/>
      <dgm:spPr/>
      <dgm:t>
        <a:bodyPr/>
        <a:lstStyle/>
        <a:p>
          <a:pPr algn="l"/>
          <a:r>
            <a:rPr lang="en-US" dirty="0" smtClean="0"/>
            <a:t>Hypothesis #1: </a:t>
          </a:r>
          <a:r>
            <a:rPr lang="en-US" b="1" i="0" dirty="0" smtClean="0">
              <a:solidFill>
                <a:schemeClr val="tx2"/>
              </a:solidFill>
            </a:rPr>
            <a:t>Participants shown the advertisement containing the body with the .70 WHR will consider purchasing the product featured in the ad significantly more than the advertisement with the body featuring a .62 and .82 WHR.</a:t>
          </a:r>
          <a:endParaRPr lang="en-US" dirty="0"/>
        </a:p>
      </dgm:t>
    </dgm:pt>
    <dgm:pt modelId="{DD956246-C09E-1048-B9F7-456FD2E3F0F0}" type="parTrans" cxnId="{02899453-C91C-B54F-B2B7-4B5F3C45A0F1}">
      <dgm:prSet/>
      <dgm:spPr/>
      <dgm:t>
        <a:bodyPr/>
        <a:lstStyle/>
        <a:p>
          <a:endParaRPr lang="en-US"/>
        </a:p>
      </dgm:t>
    </dgm:pt>
    <dgm:pt modelId="{40624547-745D-2047-8121-54C3C71C9125}" type="sibTrans" cxnId="{02899453-C91C-B54F-B2B7-4B5F3C45A0F1}">
      <dgm:prSet/>
      <dgm:spPr/>
      <dgm:t>
        <a:bodyPr/>
        <a:lstStyle/>
        <a:p>
          <a:endParaRPr lang="en-US"/>
        </a:p>
      </dgm:t>
    </dgm:pt>
    <dgm:pt modelId="{ADDD4532-C7CC-C942-8DCD-A4005C766B37}" type="pres">
      <dgm:prSet presAssocID="{BC476369-6BC1-1045-A181-4FC8E2333807}" presName="Name0" presStyleCnt="0">
        <dgm:presLayoutVars>
          <dgm:dir/>
          <dgm:animLvl val="lvl"/>
          <dgm:resizeHandles/>
        </dgm:presLayoutVars>
      </dgm:prSet>
      <dgm:spPr/>
      <dgm:t>
        <a:bodyPr/>
        <a:lstStyle/>
        <a:p>
          <a:endParaRPr lang="en-US"/>
        </a:p>
      </dgm:t>
    </dgm:pt>
    <dgm:pt modelId="{8252D922-392C-984C-B83E-6292C72675AC}" type="pres">
      <dgm:prSet presAssocID="{1E06A8D8-9014-BC42-BCF9-4E546EF780C9}" presName="linNode" presStyleCnt="0"/>
      <dgm:spPr/>
    </dgm:pt>
    <dgm:pt modelId="{25C43E0D-E86C-6F4B-936B-17FA463FE1EE}" type="pres">
      <dgm:prSet presAssocID="{1E06A8D8-9014-BC42-BCF9-4E546EF780C9}" presName="parentShp" presStyleLbl="node1" presStyleIdx="0" presStyleCnt="1" custScaleX="80954" custLinFactNeighborX="-6349">
        <dgm:presLayoutVars>
          <dgm:bulletEnabled val="1"/>
        </dgm:presLayoutVars>
      </dgm:prSet>
      <dgm:spPr/>
      <dgm:t>
        <a:bodyPr/>
        <a:lstStyle/>
        <a:p>
          <a:endParaRPr lang="en-US"/>
        </a:p>
      </dgm:t>
    </dgm:pt>
    <dgm:pt modelId="{DEC58D47-0839-D14F-B282-F076DEEAB9BB}" type="pres">
      <dgm:prSet presAssocID="{1E06A8D8-9014-BC42-BCF9-4E546EF780C9}" presName="childShp" presStyleLbl="bgAccFollowNode1" presStyleIdx="0" presStyleCnt="1" custLinFactNeighborX="-8844">
        <dgm:presLayoutVars>
          <dgm:bulletEnabled val="1"/>
        </dgm:presLayoutVars>
      </dgm:prSet>
      <dgm:spPr/>
      <dgm:t>
        <a:bodyPr/>
        <a:lstStyle/>
        <a:p>
          <a:endParaRPr lang="en-US"/>
        </a:p>
      </dgm:t>
    </dgm:pt>
  </dgm:ptLst>
  <dgm:cxnLst>
    <dgm:cxn modelId="{8301CD78-9D21-6C4E-9E0E-E0438D6A4CDA}" type="presOf" srcId="{BC476369-6BC1-1045-A181-4FC8E2333807}" destId="{ADDD4532-C7CC-C942-8DCD-A4005C766B37}" srcOrd="0" destOrd="0" presId="urn:microsoft.com/office/officeart/2005/8/layout/vList6"/>
    <dgm:cxn modelId="{6A6DA811-778A-9240-850C-642523187B93}" type="presOf" srcId="{1E06A8D8-9014-BC42-BCF9-4E546EF780C9}" destId="{25C43E0D-E86C-6F4B-936B-17FA463FE1EE}" srcOrd="0" destOrd="0" presId="urn:microsoft.com/office/officeart/2005/8/layout/vList6"/>
    <dgm:cxn modelId="{02899453-C91C-B54F-B2B7-4B5F3C45A0F1}" srcId="{BC476369-6BC1-1045-A181-4FC8E2333807}" destId="{1E06A8D8-9014-BC42-BCF9-4E546EF780C9}" srcOrd="0" destOrd="0" parTransId="{DD956246-C09E-1048-B9F7-456FD2E3F0F0}" sibTransId="{40624547-745D-2047-8121-54C3C71C9125}"/>
    <dgm:cxn modelId="{180118BD-66B8-C740-A70A-46BAC822D46C}" type="presParOf" srcId="{ADDD4532-C7CC-C942-8DCD-A4005C766B37}" destId="{8252D922-392C-984C-B83E-6292C72675AC}" srcOrd="0" destOrd="0" presId="urn:microsoft.com/office/officeart/2005/8/layout/vList6"/>
    <dgm:cxn modelId="{2A75F81F-B1F2-CD4E-9E86-5AF9EA027CCD}" type="presParOf" srcId="{8252D922-392C-984C-B83E-6292C72675AC}" destId="{25C43E0D-E86C-6F4B-936B-17FA463FE1EE}" srcOrd="0" destOrd="0" presId="urn:microsoft.com/office/officeart/2005/8/layout/vList6"/>
    <dgm:cxn modelId="{AC66ECE0-9CF3-1A48-B557-DC5182CEAA78}" type="presParOf" srcId="{8252D922-392C-984C-B83E-6292C72675AC}" destId="{DEC58D47-0839-D14F-B282-F076DEEAB9BB}"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BC476369-6BC1-1045-A181-4FC8E2333807}" type="doc">
      <dgm:prSet loTypeId="urn:microsoft.com/office/officeart/2005/8/layout/vList6" loCatId="process" qsTypeId="urn:microsoft.com/office/officeart/2005/8/quickstyle/simple4" qsCatId="simple" csTypeId="urn:microsoft.com/office/officeart/2005/8/colors/accent1_2" csCatId="accent1" phldr="1"/>
      <dgm:spPr/>
      <dgm:t>
        <a:bodyPr/>
        <a:lstStyle/>
        <a:p>
          <a:endParaRPr lang="en-US"/>
        </a:p>
      </dgm:t>
    </dgm:pt>
    <dgm:pt modelId="{1E06A8D8-9014-BC42-BCF9-4E546EF780C9}">
      <dgm:prSet phldrT="[Text]"/>
      <dgm:spPr/>
      <dgm:t>
        <a:bodyPr/>
        <a:lstStyle/>
        <a:p>
          <a:pPr algn="l"/>
          <a:r>
            <a:rPr lang="en-US" dirty="0" smtClean="0"/>
            <a:t>Hypothesis #2: </a:t>
          </a:r>
          <a:r>
            <a:rPr lang="en-US" b="1" i="0" dirty="0" smtClean="0">
              <a:solidFill>
                <a:schemeClr val="tx2"/>
              </a:solidFill>
            </a:rPr>
            <a:t>Both males and females will find the advertisement containing .70 WHR more attractive than the other two body shapes.</a:t>
          </a:r>
          <a:r>
            <a:rPr lang="en-US" dirty="0" smtClean="0"/>
            <a:t> </a:t>
          </a:r>
          <a:endParaRPr lang="en-US" dirty="0"/>
        </a:p>
      </dgm:t>
    </dgm:pt>
    <dgm:pt modelId="{DD956246-C09E-1048-B9F7-456FD2E3F0F0}" type="parTrans" cxnId="{02899453-C91C-B54F-B2B7-4B5F3C45A0F1}">
      <dgm:prSet/>
      <dgm:spPr/>
      <dgm:t>
        <a:bodyPr/>
        <a:lstStyle/>
        <a:p>
          <a:endParaRPr lang="en-US"/>
        </a:p>
      </dgm:t>
    </dgm:pt>
    <dgm:pt modelId="{40624547-745D-2047-8121-54C3C71C9125}" type="sibTrans" cxnId="{02899453-C91C-B54F-B2B7-4B5F3C45A0F1}">
      <dgm:prSet/>
      <dgm:spPr/>
      <dgm:t>
        <a:bodyPr/>
        <a:lstStyle/>
        <a:p>
          <a:endParaRPr lang="en-US"/>
        </a:p>
      </dgm:t>
    </dgm:pt>
    <dgm:pt modelId="{ADDD4532-C7CC-C942-8DCD-A4005C766B37}" type="pres">
      <dgm:prSet presAssocID="{BC476369-6BC1-1045-A181-4FC8E2333807}" presName="Name0" presStyleCnt="0">
        <dgm:presLayoutVars>
          <dgm:dir/>
          <dgm:animLvl val="lvl"/>
          <dgm:resizeHandles/>
        </dgm:presLayoutVars>
      </dgm:prSet>
      <dgm:spPr/>
      <dgm:t>
        <a:bodyPr/>
        <a:lstStyle/>
        <a:p>
          <a:endParaRPr lang="en-US"/>
        </a:p>
      </dgm:t>
    </dgm:pt>
    <dgm:pt modelId="{8252D922-392C-984C-B83E-6292C72675AC}" type="pres">
      <dgm:prSet presAssocID="{1E06A8D8-9014-BC42-BCF9-4E546EF780C9}" presName="linNode" presStyleCnt="0"/>
      <dgm:spPr/>
    </dgm:pt>
    <dgm:pt modelId="{25C43E0D-E86C-6F4B-936B-17FA463FE1EE}" type="pres">
      <dgm:prSet presAssocID="{1E06A8D8-9014-BC42-BCF9-4E546EF780C9}" presName="parentShp" presStyleLbl="node1" presStyleIdx="0" presStyleCnt="1" custScaleX="80954">
        <dgm:presLayoutVars>
          <dgm:bulletEnabled val="1"/>
        </dgm:presLayoutVars>
      </dgm:prSet>
      <dgm:spPr/>
      <dgm:t>
        <a:bodyPr/>
        <a:lstStyle/>
        <a:p>
          <a:endParaRPr lang="en-US"/>
        </a:p>
      </dgm:t>
    </dgm:pt>
    <dgm:pt modelId="{DEC58D47-0839-D14F-B282-F076DEEAB9BB}" type="pres">
      <dgm:prSet presAssocID="{1E06A8D8-9014-BC42-BCF9-4E546EF780C9}" presName="childShp" presStyleLbl="bgAccFollowNode1" presStyleIdx="0" presStyleCnt="1">
        <dgm:presLayoutVars>
          <dgm:bulletEnabled val="1"/>
        </dgm:presLayoutVars>
      </dgm:prSet>
      <dgm:spPr/>
      <dgm:t>
        <a:bodyPr/>
        <a:lstStyle/>
        <a:p>
          <a:endParaRPr lang="en-US"/>
        </a:p>
      </dgm:t>
    </dgm:pt>
  </dgm:ptLst>
  <dgm:cxnLst>
    <dgm:cxn modelId="{509789B5-E282-984A-AA4C-60DF6112B58C}" type="presOf" srcId="{1E06A8D8-9014-BC42-BCF9-4E546EF780C9}" destId="{25C43E0D-E86C-6F4B-936B-17FA463FE1EE}" srcOrd="0" destOrd="0" presId="urn:microsoft.com/office/officeart/2005/8/layout/vList6"/>
    <dgm:cxn modelId="{02899453-C91C-B54F-B2B7-4B5F3C45A0F1}" srcId="{BC476369-6BC1-1045-A181-4FC8E2333807}" destId="{1E06A8D8-9014-BC42-BCF9-4E546EF780C9}" srcOrd="0" destOrd="0" parTransId="{DD956246-C09E-1048-B9F7-456FD2E3F0F0}" sibTransId="{40624547-745D-2047-8121-54C3C71C9125}"/>
    <dgm:cxn modelId="{245E17D7-EE53-CE4E-A163-EEE34B5CB6BA}" type="presOf" srcId="{BC476369-6BC1-1045-A181-4FC8E2333807}" destId="{ADDD4532-C7CC-C942-8DCD-A4005C766B37}" srcOrd="0" destOrd="0" presId="urn:microsoft.com/office/officeart/2005/8/layout/vList6"/>
    <dgm:cxn modelId="{BEE9155D-B9E2-7F40-99EA-2FCCA626D200}" type="presParOf" srcId="{ADDD4532-C7CC-C942-8DCD-A4005C766B37}" destId="{8252D922-392C-984C-B83E-6292C72675AC}" srcOrd="0" destOrd="0" presId="urn:microsoft.com/office/officeart/2005/8/layout/vList6"/>
    <dgm:cxn modelId="{95763B7B-42B2-9147-87CF-E4F89F1550E1}" type="presParOf" srcId="{8252D922-392C-984C-B83E-6292C72675AC}" destId="{25C43E0D-E86C-6F4B-936B-17FA463FE1EE}" srcOrd="0" destOrd="0" presId="urn:microsoft.com/office/officeart/2005/8/layout/vList6"/>
    <dgm:cxn modelId="{F9CCF19A-9F7B-674D-9EBA-6ED826A34305}" type="presParOf" srcId="{8252D922-392C-984C-B83E-6292C72675AC}" destId="{DEC58D47-0839-D14F-B282-F076DEEAB9BB}"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bList2#1">
  <dgm:title val=""/>
  <dgm:desc val=""/>
  <dgm:catLst>
    <dgm:cat type="list" pri="7000"/>
    <dgm:cat type="convert" pri="16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default#1">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default#2">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target2">
  <dgm:title val=""/>
  <dgm:desc val=""/>
  <dgm:catLst>
    <dgm:cat type="relationship"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chMax val="3"/>
      <dgm:chPref val="1"/>
      <dgm:dir/>
      <dgm:animLvl val="lvl"/>
      <dgm:resizeHandles/>
    </dgm:varLst>
    <dgm:alg type="composite">
      <dgm:param type="horzAlign" val="none"/>
      <dgm:param type="vertAlign" val="none"/>
    </dgm:alg>
    <dgm:shape xmlns:r="http://schemas.openxmlformats.org/officeDocument/2006/relationships" r:blip="">
      <dgm:adjLst/>
    </dgm:shape>
    <dgm:presOf/>
    <dgm:choose name="Name1">
      <dgm:if name="Name2" func="var" arg="dir" op="equ" val="norm">
        <dgm:choose name="Name3">
          <dgm:if name="Name4" axis="ch ch" ptType="node node" st="1 1" cnt="1 0" func="cnt" op="gt" val="0">
            <dgm:choose name="Name5">
              <dgm:if name="Name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395"/>
                  <dgm:constr type="t" for="ch" forName="centerBox" refType="h" fact="0.5"/>
                  <dgm:constr type="w" for="ch" forName="centerBox" refType="w" fact="0.555"/>
                  <dgm:constr type="h" for="ch" forName="centerBox" refType="h" fact="0.4"/>
                  <dgm:constr type="userA" for="des" forName="outerSibTrans" refType="w"/>
                  <dgm:constr type="userA" for="des" forName="middleSibTrans" refType="w"/>
                  <dgm:constr type="userA" for="des" forName="centerSibTrans" refType="w"/>
                </dgm:constrLst>
              </dgm:if>
              <dgm:else name="Name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22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8">
            <dgm:choose name="Name9">
              <dgm:if name="Name1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26"/>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1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if>
      <dgm:else name="Name12">
        <dgm:choose name="Name13">
          <dgm:if name="Name14" axis="ch ch" ptType="node node" st="1 1" cnt="1 0" func="cnt" op="gt" val="0">
            <dgm:choose name="Name15">
              <dgm:if name="Name1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55"/>
                  <dgm:constr type="h" for="ch" forName="centerBox" refType="h" fact="0.4"/>
                  <dgm:constr type="userA" for="des" forName="outerSibTrans" refType="w"/>
                  <dgm:constr type="userA" for="des" forName="middleSibTrans" refType="w"/>
                  <dgm:constr type="userA" for="des" forName="centerSibTrans" refType="w"/>
                </dgm:constrLst>
              </dgm:if>
              <dgm:else name="Name1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18">
            <dgm:choose name="Name19">
              <dgm:if name="Name2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2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else>
    </dgm:choose>
    <dgm:ruleLst/>
    <dgm:choose name="Name22">
      <dgm:if name="Name23" axis="root ch" ptType="all node" st="1 1" cnt="0 0" func="cnt" op="gte" val="1">
        <dgm:layoutNode name="outerBox" styleLbl="node1">
          <dgm:alg type="composite">
            <dgm:param type="horzAlign" val="none"/>
            <dgm:param type="vertAlign" val="none"/>
          </dgm:alg>
          <dgm:shape xmlns:r="http://schemas.openxmlformats.org/officeDocument/2006/relationships" r:blip="">
            <dgm:adjLst/>
          </dgm:shape>
          <dgm:presOf/>
          <dgm:choose name="Name24">
            <dgm:if name="Name25" axis="root ch" ptType="all node" st="1 1" cnt="0 0" func="cnt" op="gt" val="1">
              <dgm:choose name="Name26">
                <dgm:if name="Name27" func="var" arg="dir" op="equ" val="norm">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025"/>
                    <dgm:constr type="t" for="ch" forName="outerBoxChildren" refType="h" fact="0.25"/>
                    <dgm:constr type="w" for="ch" forName="outerBoxChildren" refType="w" fact="0.15"/>
                    <dgm:constr type="h" for="ch" forName="outerBoxChildren" refType="h" fact="0.7"/>
                  </dgm:constrLst>
                </dgm:if>
                <dgm:else name="Name28">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825"/>
                    <dgm:constr type="t" for="ch" forName="outerBoxChildren" refType="h" fact="0.25"/>
                    <dgm:constr type="w" for="ch" forName="outerBoxChildren" refType="w" fact="0.15"/>
                    <dgm:constr type="h" for="ch" forName="outerBoxChildren" refType="h" fact="0.7"/>
                  </dgm:constrLst>
                </dgm:else>
              </dgm:choose>
            </dgm:if>
            <dgm:else name="Name29">
              <dgm:constrLst>
                <dgm:constr type="l" for="ch" forName="outerBoxParent"/>
                <dgm:constr type="t" for="ch" forName="outerBoxParent"/>
                <dgm:constr type="w" for="ch" forName="outerBoxParent" refType="w"/>
                <dgm:constr type="h" for="ch" forName="outerBoxParent" refType="h"/>
                <dgm:constr type="bMarg" for="ch" forName="outerBoxParent" refType="h" fact="1.75"/>
                <dgm:constr type="l" for="ch" forName="outerBoxChildren" refType="w" fact="0.025"/>
                <dgm:constr type="t" for="ch" forName="outerBoxChildren" refType="h" fact="0.45"/>
                <dgm:constr type="w" for="ch" forName="outerBoxChildren" refType="w" fact="0.95"/>
                <dgm:constr type="h" for="ch" forName="outerBoxChildren" refType="h" fact="0.45"/>
              </dgm:constrLst>
            </dgm:else>
          </dgm:choose>
          <dgm:ruleLst/>
          <dgm:layoutNode name="outerBoxParent" styleLbl="node1">
            <dgm:alg type="tx">
              <dgm:param type="txAnchorVert" val="t"/>
              <dgm:param type="parTxLTRAlign" val="l"/>
              <dgm:param type="parTxRTLAlign" val="r"/>
            </dgm:alg>
            <dgm:shape xmlns:r="http://schemas.openxmlformats.org/officeDocument/2006/relationships" type="roundRect" r:blip="">
              <dgm:adjLst>
                <dgm:adj idx="1" val="0.085"/>
              </dgm:adjLst>
            </dgm:shape>
            <dgm:presOf axis="ch" ptType="node" cnt="1"/>
            <dgm:constrLst>
              <dgm:constr type="tMarg" refType="primFontSz" fact="0.3"/>
              <dgm:constr type="lMarg" refType="primFontSz" fact="0.3"/>
              <dgm:constr type="rMarg" refType="primFontSz" fact="0.3"/>
            </dgm:constrLst>
            <dgm:ruleLst>
              <dgm:rule type="primFontSz" val="5" fact="NaN" max="NaN"/>
            </dgm:ruleLst>
          </dgm:layoutNode>
          <dgm:layoutNode name="outerBoxChildren">
            <dgm:choose name="Name30">
              <dgm:if name="Name31" axis="root ch" ptType="all node" st="1 1" cnt="0 0" func="cnt" op="gt" val="1">
                <dgm:alg type="lin">
                  <dgm:param type="linDir" val="fromT"/>
                  <dgm:param type="vertAlign" val="t"/>
                </dgm:alg>
              </dgm:if>
              <dgm:else name="Name32">
                <dgm:choose name="Name33">
                  <dgm:if name="Name34" func="var" arg="dir" op="equ" val="norm">
                    <dgm:alg type="lin">
                      <dgm:param type="horzAlign" val="l"/>
                    </dgm:alg>
                  </dgm:if>
                  <dgm:else name="Name35">
                    <dgm:alg type="lin">
                      <dgm:param type="linDir" val="fromR"/>
                      <dgm:param type="horzAlign" val="r"/>
                    </dgm:alg>
                  </dgm:else>
                </dgm:choose>
              </dgm:else>
            </dgm:choose>
            <dgm:shape xmlns:r="http://schemas.openxmlformats.org/officeDocument/2006/relationships" r:blip="">
              <dgm:adjLst/>
            </dgm:shape>
            <dgm:presOf/>
            <dgm:constrLst>
              <dgm:constr type="w" for="ch" forName="oChild" refType="w"/>
              <dgm:constr type="h" for="ch" forName="oChild" refType="h"/>
            </dgm:constrLst>
            <dgm:ruleLst/>
            <dgm:forEach name="Name36" axis="ch ch" ptType="node node" st="1 1" cnt="1 0">
              <dgm:layoutNode name="o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37" axis="followSib" ptType="sibTrans" cnt="1">
                <dgm:layoutNode name="ou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38"/>
    </dgm:choose>
    <dgm:choose name="Name39">
      <dgm:if name="Name40" axis="root ch" ptType="all node" st="1 1" cnt="0 0" func="cnt" op="gte" val="2">
        <dgm:layoutNode name="middleBox">
          <dgm:alg type="composite">
            <dgm:param type="horzAlign" val="none"/>
            <dgm:param type="vertAlign" val="none"/>
          </dgm:alg>
          <dgm:shape xmlns:r="http://schemas.openxmlformats.org/officeDocument/2006/relationships" r:blip="">
            <dgm:adjLst/>
          </dgm:shape>
          <dgm:presOf/>
          <dgm:choose name="Name41">
            <dgm:if name="Name42" axis="root ch" ptType="all node" st="1 1" cnt="0 0" func="cnt" op="gt" val="2">
              <dgm:choose name="Name43">
                <dgm:if name="Name44" func="var" arg="dir" op="equ" val="norm">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35"/>
                    <dgm:constr type="w" for="ch" forName="middleBoxChildren" refType="w" fact="0.2"/>
                    <dgm:constr type="h" for="ch" forName="middleBoxChildren" refType="h" fact="0.575"/>
                  </dgm:constrLst>
                </dgm:if>
                <dgm:else name="Name45">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775"/>
                    <dgm:constr type="t" for="ch" forName="middleBoxChildren" refType="h" fact="0.35"/>
                    <dgm:constr type="w" for="ch" forName="middleBoxChildren" refType="w" fact="0.2"/>
                    <dgm:constr type="h" for="ch" forName="middleBoxChildren" refType="h" fact="0.575"/>
                  </dgm:constrLst>
                </dgm:else>
              </dgm:choose>
            </dgm:if>
            <dgm:else name="Name46">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45"/>
                <dgm:constr type="w" for="ch" forName="middleBoxChildren" refType="w" fact="0.95"/>
                <dgm:constr type="h" for="ch" forName="middleBoxChildren" refType="h" fact="0.45"/>
              </dgm:constrLst>
            </dgm:else>
          </dgm:choose>
          <dgm:ruleLst/>
          <dgm:layoutNode name="middle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2" cnt="1"/>
            <dgm:constrLst>
              <dgm:constr type="tMarg" refType="primFontSz" fact="0.3"/>
              <dgm:constr type="lMarg" refType="primFontSz" fact="0.3"/>
              <dgm:constr type="rMarg" refType="primFontSz" fact="0.3"/>
            </dgm:constrLst>
            <dgm:ruleLst>
              <dgm:rule type="primFontSz" val="5" fact="NaN" max="NaN"/>
            </dgm:ruleLst>
          </dgm:layoutNode>
          <dgm:layoutNode name="middleBoxChildren">
            <dgm:choose name="Name47">
              <dgm:if name="Name48" axis="root ch" ptType="all node" st="1 1" cnt="0 0" func="cnt" op="gt" val="2">
                <dgm:alg type="lin">
                  <dgm:param type="linDir" val="fromT"/>
                  <dgm:param type="vertAlign" val="t"/>
                </dgm:alg>
              </dgm:if>
              <dgm:else name="Name49">
                <dgm:choose name="Name50">
                  <dgm:if name="Name51" func="var" arg="dir" op="equ" val="norm">
                    <dgm:alg type="lin">
                      <dgm:param type="horzAlign" val="l"/>
                    </dgm:alg>
                  </dgm:if>
                  <dgm:else name="Name52">
                    <dgm:alg type="lin">
                      <dgm:param type="linDir" val="fromR"/>
                      <dgm:param type="horzAlign" val="r"/>
                    </dgm:alg>
                  </dgm:else>
                </dgm:choose>
              </dgm:else>
            </dgm:choose>
            <dgm:shape xmlns:r="http://schemas.openxmlformats.org/officeDocument/2006/relationships" r:blip="">
              <dgm:adjLst/>
            </dgm:shape>
            <dgm:presOf/>
            <dgm:constrLst>
              <dgm:constr type="w" for="ch" forName="mChild" refType="w"/>
              <dgm:constr type="h" for="ch" forName="mChild" refType="h"/>
            </dgm:constrLst>
            <dgm:ruleLst/>
            <dgm:forEach name="Name53" axis="ch ch" ptType="node node" st="2 1" cnt="1 0">
              <dgm:layoutNode name="m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54" axis="followSib" ptType="sibTrans" cnt="1">
                <dgm:layoutNode name="middle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55"/>
    </dgm:choose>
    <dgm:choose name="Name56">
      <dgm:if name="Name57" axis="root ch" ptType="all node" st="1 1" cnt="0 0" func="cnt" op="gte" val="3">
        <dgm:layoutNode name="centerBox">
          <dgm:alg type="composite">
            <dgm:param type="horzAlign" val="none"/>
            <dgm:param type="vertAlign" val="none"/>
          </dgm:alg>
          <dgm:shape xmlns:r="http://schemas.openxmlformats.org/officeDocument/2006/relationships" r:blip="">
            <dgm:adjLst/>
          </dgm:shape>
          <dgm:presOf/>
          <dgm:choose name="Name58">
            <dgm:if name="Name59" axis="ch ch" ptType="node node" st="3 1" cnt="1 0" func="cnt" op="gt" val="0">
              <dgm:constrLst>
                <dgm:constr type="l" for="ch" forName="centerBoxParent"/>
                <dgm:constr type="t" for="ch" forName="centerBoxParent"/>
                <dgm:constr type="w" for="ch" forName="centerBoxParent" refType="w"/>
                <dgm:constr type="h" for="ch" forName="centerBoxParent" refType="h"/>
                <dgm:constr type="bMarg" for="ch" forName="centerBoxParent" refType="h" fact="1.6"/>
                <dgm:constr type="l" for="ch" forName="centerBoxChildren" refType="w" fact="0.025"/>
                <dgm:constr type="t" for="ch" forName="centerBoxChildren" refType="h" fact="0.45"/>
                <dgm:constr type="w" for="ch" forName="centerBoxChildren" refType="w" fact="0.95"/>
                <dgm:constr type="h" for="ch" forName="centerBoxChildren" refType="h" fact="0.45"/>
              </dgm:constrLst>
            </dgm:if>
            <dgm:else name="Name60">
              <dgm:constrLst>
                <dgm:constr type="l" for="ch" forName="centerBoxParent"/>
                <dgm:constr type="t" for="ch" forName="centerBoxParent"/>
                <dgm:constr type="w" for="ch" forName="centerBoxParent" refType="w"/>
                <dgm:constr type="h" for="ch" forName="centerBoxParent" refType="h"/>
              </dgm:constrLst>
            </dgm:else>
          </dgm:choose>
          <dgm:ruleLst/>
          <dgm:layoutNode name="center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3" cnt="1"/>
            <dgm:constrLst>
              <dgm:constr type="tMarg" refType="primFontSz" fact="0.3"/>
              <dgm:constr type="lMarg" refType="primFontSz" fact="0.3"/>
              <dgm:constr type="rMarg" refType="primFontSz" fact="0.3"/>
            </dgm:constrLst>
            <dgm:ruleLst>
              <dgm:rule type="primFontSz" val="5" fact="NaN" max="NaN"/>
            </dgm:ruleLst>
          </dgm:layoutNode>
          <dgm:choose name="Name61">
            <dgm:if name="Name62" axis="ch ch" ptType="node node" st="3 1" cnt="1 0" func="cnt" op="gt" val="0">
              <dgm:layoutNode name="centerBoxChildren">
                <dgm:choose name="Name63">
                  <dgm:if name="Name64" func="var" arg="dir" op="equ" val="norm">
                    <dgm:alg type="lin">
                      <dgm:param type="horzAlign" val="l"/>
                    </dgm:alg>
                  </dgm:if>
                  <dgm:else name="Name65">
                    <dgm:alg type="lin">
                      <dgm:param type="linDir" val="fromR"/>
                      <dgm:param type="horzAlign" val="r"/>
                    </dgm:alg>
                  </dgm:else>
                </dgm:choose>
                <dgm:shape xmlns:r="http://schemas.openxmlformats.org/officeDocument/2006/relationships" r:blip="">
                  <dgm:adjLst/>
                </dgm:shape>
                <dgm:presOf/>
                <dgm:constrLst>
                  <dgm:constr type="w" for="ch" forName="cChild" refType="w"/>
                  <dgm:constr type="h" for="ch" forName="cChild" refType="h"/>
                </dgm:constrLst>
                <dgm:ruleLst/>
                <dgm:forEach name="Name66" axis="ch ch" ptType="node node" st="3 1" cnt="1 0">
                  <dgm:layoutNode name="c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67" axis="followSib" ptType="sibTrans" cnt="1">
                    <dgm:layoutNode name="cen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if>
            <dgm:else name="Name68"/>
          </dgm:choose>
        </dgm:layoutNode>
      </dgm:if>
      <dgm:else name="Name69"/>
    </dgm:choose>
  </dgm:layoutNode>
</dgm:layoutDef>
</file>

<file path=ppt/diagrams/layout4.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0.46543</cdr:x>
      <cdr:y>0.92034</cdr:y>
    </cdr:from>
    <cdr:to>
      <cdr:x>0.63564</cdr:x>
      <cdr:y>1</cdr:y>
    </cdr:to>
    <cdr:sp macro="" textlink="">
      <cdr:nvSpPr>
        <cdr:cNvPr id="2" name="TextBox 6"/>
        <cdr:cNvSpPr txBox="1">
          <a:spLocks xmlns:a="http://schemas.openxmlformats.org/drawingml/2006/main" noChangeArrowheads="1"/>
        </cdr:cNvSpPr>
      </cdr:nvSpPr>
      <cdr:spPr bwMode="auto">
        <a:xfrm xmlns:a="http://schemas.openxmlformats.org/drawingml/2006/main">
          <a:off x="2500311" y="3430886"/>
          <a:ext cx="914401" cy="276999"/>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a:spAutoFit/>
        </a:bodyPr>
        <a:lstStyle xmlns:a="http://schemas.openxmlformats.org/drawingml/2006/main">
          <a:defPPr>
            <a:defRPr lang="en-US"/>
          </a:defPPr>
          <a:lvl1pPr algn="l" defTabSz="457200" rtl="0" fontAlgn="base">
            <a:spcBef>
              <a:spcPct val="0"/>
            </a:spcBef>
            <a:spcAft>
              <a:spcPct val="0"/>
            </a:spcAft>
            <a:defRPr kern="1200">
              <a:solidFill>
                <a:sysClr val="windowText" lastClr="000000"/>
              </a:solidFill>
              <a:latin typeface="Arial" charset="0"/>
              <a:ea typeface="ＭＳ Ｐゴシック" pitchFamily="-65" charset="-128"/>
            </a:defRPr>
          </a:lvl1pPr>
          <a:lvl2pPr marL="457200" algn="l" defTabSz="457200" rtl="0" fontAlgn="base">
            <a:spcBef>
              <a:spcPct val="0"/>
            </a:spcBef>
            <a:spcAft>
              <a:spcPct val="0"/>
            </a:spcAft>
            <a:defRPr kern="1200">
              <a:solidFill>
                <a:sysClr val="windowText" lastClr="000000"/>
              </a:solidFill>
              <a:latin typeface="Arial" charset="0"/>
              <a:ea typeface="ＭＳ Ｐゴシック" pitchFamily="-65" charset="-128"/>
            </a:defRPr>
          </a:lvl2pPr>
          <a:lvl3pPr marL="914400" algn="l" defTabSz="457200" rtl="0" fontAlgn="base">
            <a:spcBef>
              <a:spcPct val="0"/>
            </a:spcBef>
            <a:spcAft>
              <a:spcPct val="0"/>
            </a:spcAft>
            <a:defRPr kern="1200">
              <a:solidFill>
                <a:sysClr val="windowText" lastClr="000000"/>
              </a:solidFill>
              <a:latin typeface="Arial" charset="0"/>
              <a:ea typeface="ＭＳ Ｐゴシック" pitchFamily="-65" charset="-128"/>
            </a:defRPr>
          </a:lvl3pPr>
          <a:lvl4pPr marL="1371600" algn="l" defTabSz="457200" rtl="0" fontAlgn="base">
            <a:spcBef>
              <a:spcPct val="0"/>
            </a:spcBef>
            <a:spcAft>
              <a:spcPct val="0"/>
            </a:spcAft>
            <a:defRPr kern="1200">
              <a:solidFill>
                <a:sysClr val="windowText" lastClr="000000"/>
              </a:solidFill>
              <a:latin typeface="Arial" charset="0"/>
              <a:ea typeface="ＭＳ Ｐゴシック" pitchFamily="-65" charset="-128"/>
            </a:defRPr>
          </a:lvl4pPr>
          <a:lvl5pPr marL="1828800" algn="l" defTabSz="457200" rtl="0" fontAlgn="base">
            <a:spcBef>
              <a:spcPct val="0"/>
            </a:spcBef>
            <a:spcAft>
              <a:spcPct val="0"/>
            </a:spcAft>
            <a:defRPr kern="1200">
              <a:solidFill>
                <a:sysClr val="windowText" lastClr="000000"/>
              </a:solidFill>
              <a:latin typeface="Arial" charset="0"/>
              <a:ea typeface="ＭＳ Ｐゴシック" pitchFamily="-65" charset="-128"/>
            </a:defRPr>
          </a:lvl5pPr>
          <a:lvl6pPr marL="2286000" algn="l" defTabSz="914400" rtl="0" eaLnBrk="1" latinLnBrk="0" hangingPunct="1">
            <a:defRPr kern="1200">
              <a:solidFill>
                <a:sysClr val="windowText" lastClr="000000"/>
              </a:solidFill>
              <a:latin typeface="Arial" charset="0"/>
              <a:ea typeface="ＭＳ Ｐゴシック" pitchFamily="-65" charset="-128"/>
            </a:defRPr>
          </a:lvl6pPr>
          <a:lvl7pPr marL="2743200" algn="l" defTabSz="914400" rtl="0" eaLnBrk="1" latinLnBrk="0" hangingPunct="1">
            <a:defRPr kern="1200">
              <a:solidFill>
                <a:sysClr val="windowText" lastClr="000000"/>
              </a:solidFill>
              <a:latin typeface="Arial" charset="0"/>
              <a:ea typeface="ＭＳ Ｐゴシック" pitchFamily="-65" charset="-128"/>
            </a:defRPr>
          </a:lvl7pPr>
          <a:lvl8pPr marL="3200400" algn="l" defTabSz="914400" rtl="0" eaLnBrk="1" latinLnBrk="0" hangingPunct="1">
            <a:defRPr kern="1200">
              <a:solidFill>
                <a:sysClr val="windowText" lastClr="000000"/>
              </a:solidFill>
              <a:latin typeface="Arial" charset="0"/>
              <a:ea typeface="ＭＳ Ｐゴシック" pitchFamily="-65" charset="-128"/>
            </a:defRPr>
          </a:lvl8pPr>
          <a:lvl9pPr marL="3657600" algn="l" defTabSz="914400" rtl="0" eaLnBrk="1" latinLnBrk="0" hangingPunct="1">
            <a:defRPr kern="1200">
              <a:solidFill>
                <a:sysClr val="windowText" lastClr="000000"/>
              </a:solidFill>
              <a:latin typeface="Arial" charset="0"/>
              <a:ea typeface="ＭＳ Ｐゴシック" pitchFamily="-65" charset="-128"/>
            </a:defRPr>
          </a:lvl9pPr>
        </a:lstStyle>
        <a:p xmlns:a="http://schemas.openxmlformats.org/drawingml/2006/main">
          <a:pPr algn="ctr"/>
          <a:r>
            <a:rPr lang="en-US" sz="1200" b="1" dirty="0" smtClean="0">
              <a:solidFill>
                <a:srgbClr val="4E3B30"/>
              </a:solidFill>
              <a:latin typeface="Franklin Gothic Book" pitchFamily="-65" charset="0"/>
            </a:rPr>
            <a:t>Ideal</a:t>
          </a:r>
          <a:endParaRPr lang="en-US" sz="1200" b="1" dirty="0">
            <a:solidFill>
              <a:srgbClr val="4E3B30"/>
            </a:solidFill>
            <a:latin typeface="Franklin Gothic Book" pitchFamily="-65" charset="0"/>
          </a:endParaRPr>
        </a:p>
      </cdr:txBody>
    </cdr:sp>
  </cdr:relSizeAnchor>
  <cdr:relSizeAnchor xmlns:cdr="http://schemas.openxmlformats.org/drawingml/2006/chartDrawing">
    <cdr:from>
      <cdr:x>0.18174</cdr:x>
      <cdr:y>0.92034</cdr:y>
    </cdr:from>
    <cdr:to>
      <cdr:x>0.33777</cdr:x>
      <cdr:y>1</cdr:y>
    </cdr:to>
    <cdr:sp macro="" textlink="">
      <cdr:nvSpPr>
        <cdr:cNvPr id="3" name="TextBox 6"/>
        <cdr:cNvSpPr txBox="1">
          <a:spLocks xmlns:a="http://schemas.openxmlformats.org/drawingml/2006/main" noChangeArrowheads="1"/>
        </cdr:cNvSpPr>
      </cdr:nvSpPr>
      <cdr:spPr bwMode="auto">
        <a:xfrm xmlns:a="http://schemas.openxmlformats.org/drawingml/2006/main">
          <a:off x="976311" y="3200401"/>
          <a:ext cx="838201" cy="276999"/>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a:spAutoFit/>
        </a:bodyPr>
        <a:lstStyle xmlns:a="http://schemas.openxmlformats.org/drawingml/2006/main">
          <a:lvl1pPr marL="0" indent="0">
            <a:defRPr sz="1100">
              <a:latin typeface="Franklin Gothic Book"/>
            </a:defRPr>
          </a:lvl1pPr>
          <a:lvl2pPr marL="457200" indent="0">
            <a:defRPr sz="1100">
              <a:latin typeface="Franklin Gothic Book"/>
            </a:defRPr>
          </a:lvl2pPr>
          <a:lvl3pPr marL="914400" indent="0">
            <a:defRPr sz="1100">
              <a:latin typeface="Franklin Gothic Book"/>
            </a:defRPr>
          </a:lvl3pPr>
          <a:lvl4pPr marL="1371600" indent="0">
            <a:defRPr sz="1100">
              <a:latin typeface="Franklin Gothic Book"/>
            </a:defRPr>
          </a:lvl4pPr>
          <a:lvl5pPr marL="1828800" indent="0">
            <a:defRPr sz="1100">
              <a:latin typeface="Franklin Gothic Book"/>
            </a:defRPr>
          </a:lvl5pPr>
          <a:lvl6pPr marL="2286000" indent="0">
            <a:defRPr sz="1100">
              <a:latin typeface="Franklin Gothic Book"/>
            </a:defRPr>
          </a:lvl6pPr>
          <a:lvl7pPr marL="2743200" indent="0">
            <a:defRPr sz="1100">
              <a:latin typeface="Franklin Gothic Book"/>
            </a:defRPr>
          </a:lvl7pPr>
          <a:lvl8pPr marL="3200400" indent="0">
            <a:defRPr sz="1100">
              <a:latin typeface="Franklin Gothic Book"/>
            </a:defRPr>
          </a:lvl8pPr>
          <a:lvl9pPr marL="3657600" indent="0">
            <a:defRPr sz="1100">
              <a:latin typeface="Franklin Gothic Book"/>
            </a:defRPr>
          </a:lvl9pPr>
        </a:lstStyle>
        <a:p xmlns:a="http://schemas.openxmlformats.org/drawingml/2006/main">
          <a:pPr algn="ctr"/>
          <a:r>
            <a:rPr lang="en-US" sz="1200" b="1" dirty="0" smtClean="0">
              <a:solidFill>
                <a:srgbClr val="4E3B30"/>
              </a:solidFill>
              <a:latin typeface="Franklin Gothic Book" pitchFamily="-65" charset="0"/>
            </a:rPr>
            <a:t>Tightened</a:t>
          </a:r>
          <a:endParaRPr lang="en-US" sz="1200" b="1" dirty="0">
            <a:solidFill>
              <a:srgbClr val="4E3B30"/>
            </a:solidFill>
            <a:latin typeface="Franklin Gothic Book" pitchFamily="-65" charset="0"/>
          </a:endParaRPr>
        </a:p>
      </cdr:txBody>
    </cdr:sp>
  </cdr:relSizeAnchor>
  <cdr:relSizeAnchor xmlns:cdr="http://schemas.openxmlformats.org/drawingml/2006/chartDrawing">
    <cdr:from>
      <cdr:x>0.74911</cdr:x>
      <cdr:y>0.92034</cdr:y>
    </cdr:from>
    <cdr:to>
      <cdr:x>0.91933</cdr:x>
      <cdr:y>1</cdr:y>
    </cdr:to>
    <cdr:sp macro="" textlink="">
      <cdr:nvSpPr>
        <cdr:cNvPr id="4" name="TextBox 6"/>
        <cdr:cNvSpPr txBox="1">
          <a:spLocks xmlns:a="http://schemas.openxmlformats.org/drawingml/2006/main" noChangeArrowheads="1"/>
        </cdr:cNvSpPr>
      </cdr:nvSpPr>
      <cdr:spPr bwMode="auto">
        <a:xfrm xmlns:a="http://schemas.openxmlformats.org/drawingml/2006/main">
          <a:off x="4024311" y="3278486"/>
          <a:ext cx="914401" cy="276999"/>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a:spAutoFit/>
        </a:bodyPr>
        <a:lstStyle xmlns:a="http://schemas.openxmlformats.org/drawingml/2006/main">
          <a:lvl1pPr marL="0" indent="0">
            <a:defRPr sz="1100">
              <a:latin typeface="Franklin Gothic Book"/>
            </a:defRPr>
          </a:lvl1pPr>
          <a:lvl2pPr marL="457200" indent="0">
            <a:defRPr sz="1100">
              <a:latin typeface="Franklin Gothic Book"/>
            </a:defRPr>
          </a:lvl2pPr>
          <a:lvl3pPr marL="914400" indent="0">
            <a:defRPr sz="1100">
              <a:latin typeface="Franklin Gothic Book"/>
            </a:defRPr>
          </a:lvl3pPr>
          <a:lvl4pPr marL="1371600" indent="0">
            <a:defRPr sz="1100">
              <a:latin typeface="Franklin Gothic Book"/>
            </a:defRPr>
          </a:lvl4pPr>
          <a:lvl5pPr marL="1828800" indent="0">
            <a:defRPr sz="1100">
              <a:latin typeface="Franklin Gothic Book"/>
            </a:defRPr>
          </a:lvl5pPr>
          <a:lvl6pPr marL="2286000" indent="0">
            <a:defRPr sz="1100">
              <a:latin typeface="Franklin Gothic Book"/>
            </a:defRPr>
          </a:lvl6pPr>
          <a:lvl7pPr marL="2743200" indent="0">
            <a:defRPr sz="1100">
              <a:latin typeface="Franklin Gothic Book"/>
            </a:defRPr>
          </a:lvl7pPr>
          <a:lvl8pPr marL="3200400" indent="0">
            <a:defRPr sz="1100">
              <a:latin typeface="Franklin Gothic Book"/>
            </a:defRPr>
          </a:lvl8pPr>
          <a:lvl9pPr marL="3657600" indent="0">
            <a:defRPr sz="1100">
              <a:latin typeface="Franklin Gothic Book"/>
            </a:defRPr>
          </a:lvl9pPr>
        </a:lstStyle>
        <a:p xmlns:a="http://schemas.openxmlformats.org/drawingml/2006/main">
          <a:pPr algn="ctr"/>
          <a:r>
            <a:rPr lang="en-US" sz="1200" b="1" dirty="0" smtClean="0">
              <a:solidFill>
                <a:srgbClr val="4E3B30"/>
              </a:solidFill>
              <a:latin typeface="Franklin Gothic Book" pitchFamily="-65" charset="0"/>
            </a:rPr>
            <a:t>Widened</a:t>
          </a:r>
          <a:endParaRPr lang="en-US" sz="1200" b="1" dirty="0">
            <a:solidFill>
              <a:srgbClr val="4E3B30"/>
            </a:solidFill>
            <a:latin typeface="Franklin Gothic Book" pitchFamily="-65" charset="0"/>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Calibri" pitchFamily="-65" charset="0"/>
              </a:defRPr>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65" charset="0"/>
              </a:defRPr>
            </a:lvl1pPr>
          </a:lstStyle>
          <a:p>
            <a:fld id="{2DEB3943-4474-4D08-B99D-2165B4121E44}" type="datetime1">
              <a:rPr lang="en-US"/>
              <a:pPr/>
              <a:t>3/22/2018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Calibri" pitchFamily="-65" charset="0"/>
              </a:defRPr>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65" charset="0"/>
              </a:defRPr>
            </a:lvl1pPr>
          </a:lstStyle>
          <a:p>
            <a:fld id="{AECD3970-7B56-4077-8AB6-CA4D7CFAD89E}" type="slidenum">
              <a:rPr lang="en-US"/>
              <a:pPr/>
              <a:t>‹#›</a:t>
            </a:fld>
            <a:endParaRPr lang="en-US"/>
          </a:p>
        </p:txBody>
      </p:sp>
    </p:spTree>
    <p:extLst>
      <p:ext uri="{BB962C8B-B14F-4D97-AF65-F5344CB8AC3E}">
        <p14:creationId xmlns:p14="http://schemas.microsoft.com/office/powerpoint/2010/main" val="1176245486"/>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ＭＳ Ｐゴシック" pitchFamily="-65"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p:spPr>
      </p:sp>
      <p:sp>
        <p:nvSpPr>
          <p:cNvPr id="44035" name="Notes Placeholder 2"/>
          <p:cNvSpPr>
            <a:spLocks noGrp="1"/>
          </p:cNvSpPr>
          <p:nvPr>
            <p:ph type="body" idx="1"/>
          </p:nvPr>
        </p:nvSpPr>
        <p:spPr bwMode="auto"/>
        <p:txBody>
          <a:bodyPr/>
          <a:lstStyle/>
          <a:p>
            <a:pPr>
              <a:spcBef>
                <a:spcPct val="0"/>
              </a:spcBef>
            </a:pPr>
            <a:r>
              <a:rPr lang="en-US" smtClean="0"/>
              <a:t>The Influence of Body Shape in Advertising </a:t>
            </a:r>
            <a:br>
              <a:rPr lang="en-US" smtClean="0"/>
            </a:br>
            <a:r>
              <a:rPr lang="en-US" smtClean="0">
                <a:solidFill>
                  <a:schemeClr val="bg1"/>
                </a:solidFill>
              </a:rPr>
              <a:t>By: Amanda Goold, Emily Kallemeyn, &amp; Jon Fleig </a:t>
            </a:r>
          </a:p>
          <a:p>
            <a:pPr>
              <a:spcBef>
                <a:spcPct val="0"/>
              </a:spcBef>
            </a:pPr>
            <a:r>
              <a:rPr lang="en-US" smtClean="0">
                <a:solidFill>
                  <a:schemeClr val="bg1"/>
                </a:solidFill>
              </a:rPr>
              <a:t>Psychology 401 Senior Seminar, Visualizations</a:t>
            </a:r>
          </a:p>
          <a:p>
            <a:pPr>
              <a:spcBef>
                <a:spcPct val="0"/>
              </a:spcBef>
            </a:pPr>
            <a:r>
              <a:rPr lang="en-US" smtClean="0">
                <a:solidFill>
                  <a:schemeClr val="bg1"/>
                </a:solidFill>
              </a:rPr>
              <a:t>California State University Chico</a:t>
            </a:r>
          </a:p>
          <a:p>
            <a:pPr eaLnBrk="1" hangingPunct="1">
              <a:spcBef>
                <a:spcPct val="0"/>
              </a:spcBef>
            </a:pPr>
            <a:endParaRPr lang="en-US" smtClean="0"/>
          </a:p>
        </p:txBody>
      </p:sp>
      <p:sp>
        <p:nvSpPr>
          <p:cNvPr id="15364" name="Slide Number Placeholder 3"/>
          <p:cNvSpPr>
            <a:spLocks noGrp="1"/>
          </p:cNvSpPr>
          <p:nvPr>
            <p:ph type="sldNum" sz="quarter" idx="5"/>
          </p:nvPr>
        </p:nvSpPr>
        <p:spPr bwMode="auto">
          <a:noFill/>
          <a:ln>
            <a:miter lim="800000"/>
            <a:headEnd/>
            <a:tailEnd/>
          </a:ln>
        </p:spPr>
        <p:txBody>
          <a:bodyPr/>
          <a:lstStyle/>
          <a:p>
            <a:fld id="{452E2055-05AA-4C24-9F7B-8713869335C1}" type="slidenum">
              <a:rPr lang="en-US"/>
              <a:pPr/>
              <a:t>1</a:t>
            </a:fld>
            <a:endParaRPr lang="en-US"/>
          </a:p>
        </p:txBody>
      </p:sp>
    </p:spTree>
    <p:extLst>
      <p:ext uri="{BB962C8B-B14F-4D97-AF65-F5344CB8AC3E}">
        <p14:creationId xmlns:p14="http://schemas.microsoft.com/office/powerpoint/2010/main" val="21880751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a:lstStyle/>
          <a:p>
            <a:r>
              <a:rPr lang="en-US" smtClean="0">
                <a:solidFill>
                  <a:schemeClr val="tx2"/>
                </a:solidFill>
                <a:latin typeface="Franklin Gothic Book" pitchFamily="-65" charset="0"/>
              </a:rPr>
              <a:t>A Post-Hoc Tukey test was used. </a:t>
            </a:r>
          </a:p>
          <a:p>
            <a:r>
              <a:rPr lang="en-US" smtClean="0">
                <a:solidFill>
                  <a:schemeClr val="tx2"/>
                </a:solidFill>
                <a:latin typeface="Franklin Gothic Book" pitchFamily="-65" charset="0"/>
              </a:rPr>
              <a:t>There was a significant difference (p=.024) found between the .62 and .70 advertisements</a:t>
            </a:r>
            <a:endParaRPr lang="en-US" smtClean="0"/>
          </a:p>
        </p:txBody>
      </p:sp>
      <p:sp>
        <p:nvSpPr>
          <p:cNvPr id="45060" name="Slide Number Placeholder 3"/>
          <p:cNvSpPr>
            <a:spLocks noGrp="1"/>
          </p:cNvSpPr>
          <p:nvPr>
            <p:ph type="sldNum" sz="quarter" idx="5"/>
          </p:nvPr>
        </p:nvSpPr>
        <p:spPr bwMode="auto">
          <a:noFill/>
          <a:ln>
            <a:miter lim="800000"/>
            <a:headEnd/>
            <a:tailEnd/>
          </a:ln>
        </p:spPr>
        <p:txBody>
          <a:bodyPr/>
          <a:lstStyle/>
          <a:p>
            <a:fld id="{4B4F38E1-898A-4D3F-B1B5-C8268A29D527}" type="slidenum">
              <a:rPr lang="en-US"/>
              <a:pPr/>
              <a:t>21</a:t>
            </a:fld>
            <a:endParaRPr lang="en-US"/>
          </a:p>
        </p:txBody>
      </p:sp>
    </p:spTree>
    <p:extLst>
      <p:ext uri="{BB962C8B-B14F-4D97-AF65-F5344CB8AC3E}">
        <p14:creationId xmlns:p14="http://schemas.microsoft.com/office/powerpoint/2010/main" val="42386994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a:lstStyle/>
          <a:p>
            <a:r>
              <a:rPr lang="en-US" smtClean="0">
                <a:solidFill>
                  <a:schemeClr val="tx2"/>
                </a:solidFill>
                <a:latin typeface="Franklin Gothic Book" pitchFamily="-65" charset="0"/>
              </a:rPr>
              <a:t>A Post-Hoc Tukey test was used. </a:t>
            </a:r>
          </a:p>
          <a:p>
            <a:r>
              <a:rPr lang="en-US" smtClean="0">
                <a:solidFill>
                  <a:schemeClr val="tx2"/>
                </a:solidFill>
                <a:latin typeface="Franklin Gothic Book" pitchFamily="-65" charset="0"/>
              </a:rPr>
              <a:t>There was a significant difference (p=.024) found between the .62 and .70 advertisements</a:t>
            </a:r>
            <a:endParaRPr lang="en-US" smtClean="0"/>
          </a:p>
        </p:txBody>
      </p:sp>
      <p:sp>
        <p:nvSpPr>
          <p:cNvPr id="45060" name="Slide Number Placeholder 3"/>
          <p:cNvSpPr>
            <a:spLocks noGrp="1"/>
          </p:cNvSpPr>
          <p:nvPr>
            <p:ph type="sldNum" sz="quarter" idx="5"/>
          </p:nvPr>
        </p:nvSpPr>
        <p:spPr bwMode="auto">
          <a:noFill/>
          <a:ln>
            <a:miter lim="800000"/>
            <a:headEnd/>
            <a:tailEnd/>
          </a:ln>
        </p:spPr>
        <p:txBody>
          <a:bodyPr/>
          <a:lstStyle/>
          <a:p>
            <a:fld id="{4B4F38E1-898A-4D3F-B1B5-C8268A29D527}" type="slidenum">
              <a:rPr lang="en-US"/>
              <a:pPr/>
              <a:t>22</a:t>
            </a:fld>
            <a:endParaRPr lang="en-US"/>
          </a:p>
        </p:txBody>
      </p:sp>
    </p:spTree>
    <p:extLst>
      <p:ext uri="{BB962C8B-B14F-4D97-AF65-F5344CB8AC3E}">
        <p14:creationId xmlns:p14="http://schemas.microsoft.com/office/powerpoint/2010/main" val="19049467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a:lstStyle/>
          <a:p>
            <a:r>
              <a:rPr lang="en-US" smtClean="0">
                <a:solidFill>
                  <a:schemeClr val="tx2"/>
                </a:solidFill>
                <a:latin typeface="Franklin Gothic Book" pitchFamily="-65" charset="0"/>
              </a:rPr>
              <a:t>A Post-Hoc Tukey test was used. </a:t>
            </a:r>
          </a:p>
          <a:p>
            <a:r>
              <a:rPr lang="en-US" smtClean="0">
                <a:solidFill>
                  <a:schemeClr val="tx2"/>
                </a:solidFill>
                <a:latin typeface="Franklin Gothic Book" pitchFamily="-65" charset="0"/>
              </a:rPr>
              <a:t>There was a significant difference (p=.024) found between the .62 and .70 advertisements</a:t>
            </a:r>
            <a:endParaRPr lang="en-US" smtClean="0"/>
          </a:p>
        </p:txBody>
      </p:sp>
      <p:sp>
        <p:nvSpPr>
          <p:cNvPr id="45060" name="Slide Number Placeholder 3"/>
          <p:cNvSpPr>
            <a:spLocks noGrp="1"/>
          </p:cNvSpPr>
          <p:nvPr>
            <p:ph type="sldNum" sz="quarter" idx="5"/>
          </p:nvPr>
        </p:nvSpPr>
        <p:spPr bwMode="auto">
          <a:noFill/>
          <a:ln>
            <a:miter lim="800000"/>
            <a:headEnd/>
            <a:tailEnd/>
          </a:ln>
        </p:spPr>
        <p:txBody>
          <a:bodyPr/>
          <a:lstStyle/>
          <a:p>
            <a:fld id="{4B4F38E1-898A-4D3F-B1B5-C8268A29D527}" type="slidenum">
              <a:rPr lang="en-US"/>
              <a:pPr/>
              <a:t>23</a:t>
            </a:fld>
            <a:endParaRPr lang="en-US"/>
          </a:p>
        </p:txBody>
      </p:sp>
    </p:spTree>
    <p:extLst>
      <p:ext uri="{BB962C8B-B14F-4D97-AF65-F5344CB8AC3E}">
        <p14:creationId xmlns:p14="http://schemas.microsoft.com/office/powerpoint/2010/main" val="40194047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p:spPr>
      </p:sp>
      <p:sp>
        <p:nvSpPr>
          <p:cNvPr id="50179" name="Notes Placeholder 2"/>
          <p:cNvSpPr>
            <a:spLocks noGrp="1"/>
          </p:cNvSpPr>
          <p:nvPr>
            <p:ph type="body" idx="1"/>
          </p:nvPr>
        </p:nvSpPr>
        <p:spPr bwMode="auto"/>
        <p:txBody>
          <a:bodyPr/>
          <a:lstStyle/>
          <a:p>
            <a:pPr eaLnBrk="1" hangingPunct="1">
              <a:spcBef>
                <a:spcPct val="0"/>
              </a:spcBef>
            </a:pPr>
            <a:r>
              <a:rPr lang="en-US" smtClean="0">
                <a:solidFill>
                  <a:srgbClr val="17375E"/>
                </a:solidFill>
              </a:rPr>
              <a:t>A different sales product/price could have yielded different results</a:t>
            </a:r>
          </a:p>
          <a:p>
            <a:pPr eaLnBrk="1" hangingPunct="1">
              <a:spcBef>
                <a:spcPct val="0"/>
              </a:spcBef>
            </a:pPr>
            <a:r>
              <a:rPr lang="en-US" smtClean="0">
                <a:solidFill>
                  <a:srgbClr val="17375E"/>
                </a:solidFill>
              </a:rPr>
              <a:t>Participants may have been offended by the body used in the advertisement</a:t>
            </a:r>
          </a:p>
          <a:p>
            <a:pPr eaLnBrk="1" hangingPunct="1">
              <a:spcBef>
                <a:spcPct val="0"/>
              </a:spcBef>
            </a:pPr>
            <a:endParaRPr lang="en-US" smtClean="0">
              <a:solidFill>
                <a:srgbClr val="17375E"/>
              </a:solidFill>
            </a:endParaRPr>
          </a:p>
          <a:p>
            <a:pPr eaLnBrk="1" hangingPunct="1">
              <a:spcBef>
                <a:spcPct val="0"/>
              </a:spcBef>
            </a:pPr>
            <a:endParaRPr lang="en-US" smtClean="0">
              <a:solidFill>
                <a:srgbClr val="17375E"/>
              </a:solidFill>
            </a:endParaRPr>
          </a:p>
          <a:p>
            <a:pPr eaLnBrk="1" hangingPunct="1">
              <a:spcBef>
                <a:spcPct val="0"/>
              </a:spcBef>
            </a:pPr>
            <a:endParaRPr lang="en-US" smtClean="0"/>
          </a:p>
        </p:txBody>
      </p:sp>
      <p:sp>
        <p:nvSpPr>
          <p:cNvPr id="50180" name="Slide Number Placeholder 3"/>
          <p:cNvSpPr>
            <a:spLocks noGrp="1"/>
          </p:cNvSpPr>
          <p:nvPr>
            <p:ph type="sldNum" sz="quarter" idx="5"/>
          </p:nvPr>
        </p:nvSpPr>
        <p:spPr bwMode="auto">
          <a:noFill/>
          <a:ln>
            <a:miter lim="800000"/>
            <a:headEnd/>
            <a:tailEnd/>
          </a:ln>
        </p:spPr>
        <p:txBody>
          <a:bodyPr/>
          <a:lstStyle/>
          <a:p>
            <a:fld id="{8E287B0B-A77F-4C9E-8891-01C984C4A576}" type="slidenum">
              <a:rPr lang="en-US"/>
              <a:pPr/>
              <a:t>28</a:t>
            </a:fld>
            <a:endParaRPr lang="en-US"/>
          </a:p>
        </p:txBody>
      </p:sp>
    </p:spTree>
    <p:extLst>
      <p:ext uri="{BB962C8B-B14F-4D97-AF65-F5344CB8AC3E}">
        <p14:creationId xmlns:p14="http://schemas.microsoft.com/office/powerpoint/2010/main" val="7428759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p:spPr>
      </p:sp>
      <p:sp>
        <p:nvSpPr>
          <p:cNvPr id="17411" name="Notes Placeholder 2"/>
          <p:cNvSpPr>
            <a:spLocks noGrp="1"/>
          </p:cNvSpPr>
          <p:nvPr>
            <p:ph type="body" idx="1"/>
          </p:nvPr>
        </p:nvSpPr>
        <p:spPr bwMode="auto">
          <a:noFill/>
        </p:spPr>
        <p:txBody>
          <a:bodyPr/>
          <a:lstStyle/>
          <a:p>
            <a:pPr eaLnBrk="1" hangingPunct="1">
              <a:spcBef>
                <a:spcPct val="0"/>
              </a:spcBef>
            </a:pPr>
            <a:r>
              <a:rPr lang="en-US" smtClean="0"/>
              <a:t>Our purpose for this study is to further understand the power of persuasion through manipulation of an advertisement. Previous research supports the idea that the .70 WHR is desired over any other body measurement.</a:t>
            </a:r>
          </a:p>
          <a:p>
            <a:pPr eaLnBrk="1" hangingPunct="1">
              <a:spcBef>
                <a:spcPct val="0"/>
              </a:spcBef>
            </a:pPr>
            <a:endParaRPr lang="en-US" smtClean="0"/>
          </a:p>
        </p:txBody>
      </p:sp>
      <p:sp>
        <p:nvSpPr>
          <p:cNvPr id="17412" name="Slide Number Placeholder 3"/>
          <p:cNvSpPr>
            <a:spLocks noGrp="1"/>
          </p:cNvSpPr>
          <p:nvPr>
            <p:ph type="sldNum" sz="quarter" idx="5"/>
          </p:nvPr>
        </p:nvSpPr>
        <p:spPr bwMode="auto">
          <a:noFill/>
          <a:ln>
            <a:miter lim="800000"/>
            <a:headEnd/>
            <a:tailEnd/>
          </a:ln>
        </p:spPr>
        <p:txBody>
          <a:bodyPr/>
          <a:lstStyle/>
          <a:p>
            <a:fld id="{5353B01E-7266-46BD-9446-D2B33FAF383E}" type="slidenum">
              <a:rPr lang="en-US"/>
              <a:pPr/>
              <a:t>2</a:t>
            </a:fld>
            <a:endParaRPr lang="en-US"/>
          </a:p>
        </p:txBody>
      </p:sp>
    </p:spTree>
    <p:extLst>
      <p:ext uri="{BB962C8B-B14F-4D97-AF65-F5344CB8AC3E}">
        <p14:creationId xmlns:p14="http://schemas.microsoft.com/office/powerpoint/2010/main" val="3658766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p:spPr>
      </p:sp>
      <p:sp>
        <p:nvSpPr>
          <p:cNvPr id="46083" name="Notes Placeholder 2"/>
          <p:cNvSpPr>
            <a:spLocks noGrp="1"/>
          </p:cNvSpPr>
          <p:nvPr>
            <p:ph type="body" idx="1"/>
          </p:nvPr>
        </p:nvSpPr>
        <p:spPr bwMode="auto"/>
        <p:txBody>
          <a:bodyPr/>
          <a:lstStyle/>
          <a:p>
            <a:r>
              <a:rPr lang="en-US" smtClean="0"/>
              <a:t>This ratio is referred to as the “Hip to Waist Ratio”  WHR. The WHR is calculated through the measurement of the ratio between the woman’s waist and hip circumference</a:t>
            </a:r>
          </a:p>
          <a:p>
            <a:r>
              <a:rPr lang="en-US" smtClean="0"/>
              <a:t>Although a majority of women claim they are concerned with their WHR because it is harder to manage, they could also be seeking to slim down due to an attractiveness agreed upon by both genders (Mussap, 2007</a:t>
            </a:r>
          </a:p>
          <a:p>
            <a:r>
              <a:rPr lang="en-US" smtClean="0"/>
              <a:t>The average woman has a WHR between .67- .80 (Furnham, McClelland, &amp; Omer, 2003)</a:t>
            </a:r>
          </a:p>
          <a:p>
            <a:r>
              <a:rPr lang="en-US" smtClean="0"/>
              <a:t> A waist to hip ratio of .70, rated the most aesthetically pleasing, is seen to “influence our evaluations of women’s health, fertility, sexual maturity, and attractiveness”  (Mussap, 2007).</a:t>
            </a:r>
          </a:p>
          <a:p>
            <a:r>
              <a:rPr lang="en-US" smtClean="0"/>
              <a:t>Although a majority of women claim they are concerned with their WHR because it is harder to manage, they could also be seeking to slim down due to an attractiveness agreed upon by both genders (Mussap, 2007</a:t>
            </a:r>
          </a:p>
          <a:p>
            <a:r>
              <a:rPr lang="en-US" smtClean="0"/>
              <a:t> is seen to “influence our evaluations of women’s health, fertility, sexual maturity, and attractiveness”  (Mussap, 2007).</a:t>
            </a:r>
          </a:p>
          <a:p>
            <a:endParaRPr lang="en-US" smtClean="0"/>
          </a:p>
          <a:p>
            <a:endParaRPr lang="en-US" smtClean="0"/>
          </a:p>
          <a:p>
            <a:pPr eaLnBrk="1" hangingPunct="1">
              <a:spcBef>
                <a:spcPct val="0"/>
              </a:spcBef>
            </a:pPr>
            <a:endParaRPr lang="en-US" smtClean="0"/>
          </a:p>
        </p:txBody>
      </p:sp>
      <p:sp>
        <p:nvSpPr>
          <p:cNvPr id="19460" name="Slide Number Placeholder 3"/>
          <p:cNvSpPr>
            <a:spLocks noGrp="1"/>
          </p:cNvSpPr>
          <p:nvPr>
            <p:ph type="sldNum" sz="quarter" idx="5"/>
          </p:nvPr>
        </p:nvSpPr>
        <p:spPr bwMode="auto">
          <a:noFill/>
          <a:ln>
            <a:miter lim="800000"/>
            <a:headEnd/>
            <a:tailEnd/>
          </a:ln>
        </p:spPr>
        <p:txBody>
          <a:bodyPr/>
          <a:lstStyle/>
          <a:p>
            <a:fld id="{47A866C2-4C1E-451F-BC2A-B7D32F706A22}" type="slidenum">
              <a:rPr lang="en-US"/>
              <a:pPr/>
              <a:t>3</a:t>
            </a:fld>
            <a:endParaRPr lang="en-US"/>
          </a:p>
        </p:txBody>
      </p:sp>
    </p:spTree>
    <p:extLst>
      <p:ext uri="{BB962C8B-B14F-4D97-AF65-F5344CB8AC3E}">
        <p14:creationId xmlns:p14="http://schemas.microsoft.com/office/powerpoint/2010/main" val="19089809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p:cNvSpPr>
          <p:nvPr>
            <p:ph type="sldImg"/>
          </p:nvPr>
        </p:nvSpPr>
        <p:spPr bwMode="auto">
          <a:noFill/>
          <a:ln>
            <a:solidFill>
              <a:srgbClr val="000000"/>
            </a:solidFill>
            <a:miter lim="800000"/>
            <a:headEnd/>
            <a:tailEnd/>
          </a:ln>
        </p:spPr>
      </p:sp>
      <p:sp>
        <p:nvSpPr>
          <p:cNvPr id="21507" name="Notes Placeholder 2"/>
          <p:cNvSpPr>
            <a:spLocks noGrp="1"/>
          </p:cNvSpPr>
          <p:nvPr>
            <p:ph type="body" idx="1"/>
          </p:nvPr>
        </p:nvSpPr>
        <p:spPr bwMode="auto">
          <a:noFill/>
        </p:spPr>
        <p:txBody>
          <a:bodyPr/>
          <a:lstStyle/>
          <a:p>
            <a:r>
              <a:rPr lang="en-US" smtClean="0"/>
              <a:t>the odds regarding the quality of life of people with increased risks to their health through intra-abdominal fat accumulation reflected by large waist circumference.</a:t>
            </a:r>
          </a:p>
        </p:txBody>
      </p:sp>
      <p:sp>
        <p:nvSpPr>
          <p:cNvPr id="21508" name="Slide Number Placeholder 3"/>
          <p:cNvSpPr>
            <a:spLocks noGrp="1"/>
          </p:cNvSpPr>
          <p:nvPr>
            <p:ph type="sldNum" sz="quarter" idx="5"/>
          </p:nvPr>
        </p:nvSpPr>
        <p:spPr bwMode="auto">
          <a:noFill/>
          <a:ln>
            <a:miter lim="800000"/>
            <a:headEnd/>
            <a:tailEnd/>
          </a:ln>
        </p:spPr>
        <p:txBody>
          <a:bodyPr/>
          <a:lstStyle/>
          <a:p>
            <a:fld id="{AAD314E9-07DD-4379-991E-D4D3127D2847}" type="slidenum">
              <a:rPr lang="en-US"/>
              <a:pPr/>
              <a:t>4</a:t>
            </a:fld>
            <a:endParaRPr lang="en-US"/>
          </a:p>
        </p:txBody>
      </p:sp>
    </p:spTree>
    <p:extLst>
      <p:ext uri="{BB962C8B-B14F-4D97-AF65-F5344CB8AC3E}">
        <p14:creationId xmlns:p14="http://schemas.microsoft.com/office/powerpoint/2010/main" val="1069494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r>
              <a:rPr lang="en-US" b="1" smtClean="0">
                <a:solidFill>
                  <a:srgbClr val="17375E"/>
                </a:solidFill>
                <a:latin typeface="Franklin Gothic Book" pitchFamily="-65" charset="0"/>
              </a:rPr>
              <a:t>If this “evolutionary” basis of attractiveness is true, then these commonalities would need to be universal </a:t>
            </a:r>
          </a:p>
          <a:p>
            <a:endParaRPr lang="en-US" smtClean="0">
              <a:solidFill>
                <a:schemeClr val="tx2"/>
              </a:solidFill>
            </a:endParaRPr>
          </a:p>
          <a:p>
            <a:r>
              <a:rPr lang="en-US" smtClean="0">
                <a:solidFill>
                  <a:schemeClr val="tx2"/>
                </a:solidFill>
              </a:rPr>
              <a:t>Significant findings were found cross-culturally. A study was done measuring the characteristics of hip to waist ratio, showing that both males and females  favored the .70 WHR (Furnham, McClelland, &amp; Omer, 2003). </a:t>
            </a:r>
          </a:p>
          <a:p>
            <a:endParaRPr lang="en-US" smtClean="0"/>
          </a:p>
        </p:txBody>
      </p:sp>
      <p:sp>
        <p:nvSpPr>
          <p:cNvPr id="23556" name="Slide Number Placeholder 3"/>
          <p:cNvSpPr>
            <a:spLocks noGrp="1"/>
          </p:cNvSpPr>
          <p:nvPr>
            <p:ph type="sldNum" sz="quarter" idx="5"/>
          </p:nvPr>
        </p:nvSpPr>
        <p:spPr bwMode="auto">
          <a:noFill/>
          <a:ln>
            <a:miter lim="800000"/>
            <a:headEnd/>
            <a:tailEnd/>
          </a:ln>
        </p:spPr>
        <p:txBody>
          <a:bodyPr/>
          <a:lstStyle/>
          <a:p>
            <a:fld id="{C165D5FD-300E-42EE-A319-066E4A907CEF}" type="slidenum">
              <a:rPr lang="en-US"/>
              <a:pPr/>
              <a:t>5</a:t>
            </a:fld>
            <a:endParaRPr lang="en-US"/>
          </a:p>
        </p:txBody>
      </p:sp>
    </p:spTree>
    <p:extLst>
      <p:ext uri="{BB962C8B-B14F-4D97-AF65-F5344CB8AC3E}">
        <p14:creationId xmlns:p14="http://schemas.microsoft.com/office/powerpoint/2010/main" val="19154681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eaLnBrk="1" hangingPunct="1">
              <a:lnSpc>
                <a:spcPct val="90000"/>
              </a:lnSpc>
            </a:pPr>
            <a:r>
              <a:rPr lang="en-US" smtClean="0">
                <a:solidFill>
                  <a:srgbClr val="17375E"/>
                </a:solidFill>
              </a:rPr>
              <a:t>“A direct relationship between WHR and fertility has been reported, married women with higher WHR and lower body mass index (BMI) report having more difficulty becoming pregnant… at a later age than married women with lower WHR” (Kaye, Folsom, Prineas, Potter, &amp; Gapstur, 1990).</a:t>
            </a:r>
          </a:p>
          <a:p>
            <a:pPr eaLnBrk="1" hangingPunct="1">
              <a:lnSpc>
                <a:spcPct val="90000"/>
              </a:lnSpc>
            </a:pPr>
            <a:r>
              <a:rPr lang="en-US" smtClean="0">
                <a:solidFill>
                  <a:srgbClr val="17375E"/>
                </a:solidFill>
              </a:rPr>
              <a:t>Furthermore, when females reach menopause their WHR becomes higher, being a symbol of infertility (Singh, 1993).</a:t>
            </a:r>
          </a:p>
          <a:p>
            <a:pPr eaLnBrk="1" hangingPunct="1">
              <a:lnSpc>
                <a:spcPct val="90000"/>
              </a:lnSpc>
              <a:buFont typeface="Wingdings 2" pitchFamily="-65" charset="2"/>
              <a:buNone/>
            </a:pPr>
            <a:endParaRPr lang="en-US" smtClean="0">
              <a:solidFill>
                <a:schemeClr val="accent2"/>
              </a:solidFill>
            </a:endParaRPr>
          </a:p>
          <a:p>
            <a:pPr eaLnBrk="1" hangingPunct="1">
              <a:lnSpc>
                <a:spcPct val="90000"/>
              </a:lnSpc>
            </a:pPr>
            <a:endParaRPr lang="en-US" smtClean="0"/>
          </a:p>
          <a:p>
            <a:endParaRPr lang="en-US" smtClean="0"/>
          </a:p>
        </p:txBody>
      </p:sp>
      <p:sp>
        <p:nvSpPr>
          <p:cNvPr id="26628" name="Slide Number Placeholder 3"/>
          <p:cNvSpPr>
            <a:spLocks noGrp="1"/>
          </p:cNvSpPr>
          <p:nvPr>
            <p:ph type="sldNum" sz="quarter" idx="5"/>
          </p:nvPr>
        </p:nvSpPr>
        <p:spPr bwMode="auto">
          <a:noFill/>
          <a:ln>
            <a:miter lim="800000"/>
            <a:headEnd/>
            <a:tailEnd/>
          </a:ln>
        </p:spPr>
        <p:txBody>
          <a:bodyPr/>
          <a:lstStyle/>
          <a:p>
            <a:fld id="{E6555E13-303F-446E-8B4E-6502636944F7}" type="slidenum">
              <a:rPr lang="en-US"/>
              <a:pPr/>
              <a:t>7</a:t>
            </a:fld>
            <a:endParaRPr lang="en-US"/>
          </a:p>
        </p:txBody>
      </p:sp>
    </p:spTree>
    <p:extLst>
      <p:ext uri="{BB962C8B-B14F-4D97-AF65-F5344CB8AC3E}">
        <p14:creationId xmlns:p14="http://schemas.microsoft.com/office/powerpoint/2010/main" val="1652543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endParaRPr lang="en-US" b="1" smtClean="0"/>
          </a:p>
          <a:p>
            <a:r>
              <a:rPr lang="en-US" smtClean="0">
                <a:solidFill>
                  <a:srgbClr val="17375E"/>
                </a:solidFill>
              </a:rPr>
              <a:t>“Males and females may have developed innate mechanisms which detect and make use of the WHR to assess how healthy an individual is.” (Singh, 1993). </a:t>
            </a:r>
            <a:endParaRPr lang="en-US" smtClean="0"/>
          </a:p>
        </p:txBody>
      </p:sp>
      <p:sp>
        <p:nvSpPr>
          <p:cNvPr id="28676" name="Slide Number Placeholder 3"/>
          <p:cNvSpPr>
            <a:spLocks noGrp="1"/>
          </p:cNvSpPr>
          <p:nvPr>
            <p:ph type="sldNum" sz="quarter" idx="5"/>
          </p:nvPr>
        </p:nvSpPr>
        <p:spPr bwMode="auto">
          <a:noFill/>
          <a:ln>
            <a:miter lim="800000"/>
            <a:headEnd/>
            <a:tailEnd/>
          </a:ln>
        </p:spPr>
        <p:txBody>
          <a:bodyPr/>
          <a:lstStyle/>
          <a:p>
            <a:fld id="{260A6425-A68C-4AC1-94E3-300EB8B3EDD6}" type="slidenum">
              <a:rPr lang="en-US"/>
              <a:pPr/>
              <a:t>10</a:t>
            </a:fld>
            <a:endParaRPr lang="en-US"/>
          </a:p>
        </p:txBody>
      </p:sp>
    </p:spTree>
    <p:extLst>
      <p:ext uri="{BB962C8B-B14F-4D97-AF65-F5344CB8AC3E}">
        <p14:creationId xmlns:p14="http://schemas.microsoft.com/office/powerpoint/2010/main" val="19004987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algn="ctr"/>
            <a:r>
              <a:rPr lang="en-US" smtClean="0"/>
              <a:t>Questions were rated on a scale from 1-5 (1 = NEVER; 5 = ALWAYS) Or Yes/No </a:t>
            </a:r>
            <a:r>
              <a:rPr lang="en-US" b="1" smtClean="0">
                <a:solidFill>
                  <a:srgbClr val="17375E"/>
                </a:solidFill>
              </a:rPr>
              <a:t>Questions of indorcement</a:t>
            </a:r>
          </a:p>
          <a:p>
            <a:pPr algn="ctr"/>
            <a:r>
              <a:rPr lang="en-US" b="1" smtClean="0">
                <a:solidFill>
                  <a:srgbClr val="17375E"/>
                </a:solidFill>
              </a:rPr>
              <a:t>(1=Yes or 2= No) </a:t>
            </a:r>
          </a:p>
          <a:p>
            <a:endParaRPr lang="en-US" smtClean="0"/>
          </a:p>
          <a:p>
            <a:endParaRPr lang="en-US" smtClean="0"/>
          </a:p>
        </p:txBody>
      </p:sp>
      <p:sp>
        <p:nvSpPr>
          <p:cNvPr id="38916" name="Slide Number Placeholder 3"/>
          <p:cNvSpPr>
            <a:spLocks noGrp="1"/>
          </p:cNvSpPr>
          <p:nvPr>
            <p:ph type="sldNum" sz="quarter" idx="5"/>
          </p:nvPr>
        </p:nvSpPr>
        <p:spPr bwMode="auto">
          <a:noFill/>
          <a:ln>
            <a:miter lim="800000"/>
            <a:headEnd/>
            <a:tailEnd/>
          </a:ln>
        </p:spPr>
        <p:txBody>
          <a:bodyPr/>
          <a:lstStyle/>
          <a:p>
            <a:fld id="{99760C19-E4E4-4A4D-BA49-1CEAD7F891E6}" type="slidenum">
              <a:rPr lang="en-US"/>
              <a:pPr/>
              <a:t>17</a:t>
            </a:fld>
            <a:endParaRPr lang="en-US"/>
          </a:p>
        </p:txBody>
      </p:sp>
    </p:spTree>
    <p:extLst>
      <p:ext uri="{BB962C8B-B14F-4D97-AF65-F5344CB8AC3E}">
        <p14:creationId xmlns:p14="http://schemas.microsoft.com/office/powerpoint/2010/main" val="15082627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40963" name="Notes Placeholder 2"/>
          <p:cNvSpPr>
            <a:spLocks noGrp="1"/>
          </p:cNvSpPr>
          <p:nvPr>
            <p:ph type="body" idx="1"/>
          </p:nvPr>
        </p:nvSpPr>
        <p:spPr bwMode="auto">
          <a:noFill/>
        </p:spPr>
        <p:txBody>
          <a:bodyPr/>
          <a:lstStyle/>
          <a:p>
            <a:pPr eaLnBrk="1" hangingPunct="1"/>
            <a:r>
              <a:rPr lang="en-US" smtClean="0"/>
              <a:t>View the graphic, this was for a 12 second period of time</a:t>
            </a:r>
          </a:p>
          <a:p>
            <a:pPr eaLnBrk="1" hangingPunct="1"/>
            <a:r>
              <a:rPr lang="en-US" smtClean="0"/>
              <a:t>Once the graphic is removed from the screen participants were directed to click “next”</a:t>
            </a:r>
          </a:p>
          <a:p>
            <a:pPr eaLnBrk="1" hangingPunct="1"/>
            <a:r>
              <a:rPr lang="en-US" smtClean="0"/>
              <a:t>A survey containing 20 questions followed the graphic and participants were asked to answer all of the questions that followed to the best of their ability and as honestly as possible</a:t>
            </a:r>
          </a:p>
          <a:p>
            <a:pPr eaLnBrk="1" hangingPunct="1"/>
            <a:endParaRPr lang="en-US" smtClean="0"/>
          </a:p>
          <a:p>
            <a:pPr eaLnBrk="1" hangingPunct="1"/>
            <a:endParaRPr lang="en-US" smtClean="0"/>
          </a:p>
          <a:p>
            <a:pPr eaLnBrk="1" hangingPunct="1"/>
            <a:endParaRPr lang="en-US" smtClean="0"/>
          </a:p>
          <a:p>
            <a:pPr eaLnBrk="1" hangingPunct="1"/>
            <a:endParaRPr lang="en-US" smtClean="0"/>
          </a:p>
          <a:p>
            <a:pPr eaLnBrk="1" hangingPunct="1">
              <a:spcBef>
                <a:spcPct val="0"/>
              </a:spcBef>
            </a:pPr>
            <a:endParaRPr lang="en-US" smtClean="0"/>
          </a:p>
          <a:p>
            <a:pPr eaLnBrk="1" hangingPunct="1">
              <a:spcBef>
                <a:spcPct val="0"/>
              </a:spcBef>
            </a:pPr>
            <a:endParaRPr lang="en-US" smtClean="0"/>
          </a:p>
        </p:txBody>
      </p:sp>
      <p:sp>
        <p:nvSpPr>
          <p:cNvPr id="40964" name="Slide Number Placeholder 3"/>
          <p:cNvSpPr>
            <a:spLocks noGrp="1"/>
          </p:cNvSpPr>
          <p:nvPr>
            <p:ph type="sldNum" sz="quarter" idx="5"/>
          </p:nvPr>
        </p:nvSpPr>
        <p:spPr bwMode="auto">
          <a:noFill/>
          <a:ln>
            <a:miter lim="800000"/>
            <a:headEnd/>
            <a:tailEnd/>
          </a:ln>
        </p:spPr>
        <p:txBody>
          <a:bodyPr/>
          <a:lstStyle/>
          <a:p>
            <a:fld id="{8491C38C-BA80-4E44-BAE6-0BBA918AB5AA}" type="slidenum">
              <a:rPr lang="en-US"/>
              <a:pPr/>
              <a:t>18</a:t>
            </a:fld>
            <a:endParaRPr lang="en-US"/>
          </a:p>
        </p:txBody>
      </p:sp>
    </p:spTree>
    <p:extLst>
      <p:ext uri="{BB962C8B-B14F-4D97-AF65-F5344CB8AC3E}">
        <p14:creationId xmlns:p14="http://schemas.microsoft.com/office/powerpoint/2010/main" val="31282371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Straight Connector 3"/>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endParaRPr lang="en-US"/>
          </a:p>
        </p:txBody>
      </p:sp>
      <p:sp>
        <p:nvSpPr>
          <p:cNvPr id="29" name="Title 28"/>
          <p:cNvSpPr>
            <a:spLocks noGrp="1"/>
          </p:cNvSpPr>
          <p:nvPr>
            <p:ph type="ctrTitle"/>
          </p:nvPr>
        </p:nvSpPr>
        <p:spPr>
          <a:xfrm>
            <a:off x="381000" y="4853411"/>
            <a:ext cx="8458200" cy="1222375"/>
          </a:xfrm>
        </p:spPr>
        <p:txBody>
          <a:bodyPr anchor="t"/>
          <a:lstStyle/>
          <a:p>
            <a:r>
              <a:rPr lang="en-US" smtClean="0"/>
              <a:t>Click to edit Master title style</a:t>
            </a:r>
            <a:endParaRPr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5" name="Date Placeholder 15"/>
          <p:cNvSpPr>
            <a:spLocks noGrp="1"/>
          </p:cNvSpPr>
          <p:nvPr>
            <p:ph type="dt" sz="half" idx="10"/>
          </p:nvPr>
        </p:nvSpPr>
        <p:spPr/>
        <p:txBody>
          <a:bodyPr/>
          <a:lstStyle>
            <a:lvl1pPr>
              <a:defRPr/>
            </a:lvl1pPr>
          </a:lstStyle>
          <a:p>
            <a:fld id="{7444D33D-85B9-4563-B267-7F5FB568E8BE}" type="datetime1">
              <a:rPr lang="en-US"/>
              <a:pPr/>
              <a:t>3/22/2018</a:t>
            </a:fld>
            <a:endParaRPr lang="en-US"/>
          </a:p>
        </p:txBody>
      </p:sp>
      <p:sp>
        <p:nvSpPr>
          <p:cNvPr id="6" name="Footer Placeholder 1"/>
          <p:cNvSpPr>
            <a:spLocks noGrp="1"/>
          </p:cNvSpPr>
          <p:nvPr>
            <p:ph type="ftr" sz="quarter" idx="11"/>
          </p:nvPr>
        </p:nvSpPr>
        <p:spPr/>
        <p:txBody>
          <a:bodyPr/>
          <a:lstStyle>
            <a:lvl1pPr>
              <a:defRPr/>
            </a:lvl1pPr>
          </a:lstStyle>
          <a:p>
            <a:endParaRPr lang="en-US"/>
          </a:p>
        </p:txBody>
      </p:sp>
      <p:sp>
        <p:nvSpPr>
          <p:cNvPr id="7" name="Slide Number Placeholder 14"/>
          <p:cNvSpPr>
            <a:spLocks noGrp="1"/>
          </p:cNvSpPr>
          <p:nvPr>
            <p:ph type="sldNum" sz="quarter" idx="12"/>
          </p:nvPr>
        </p:nvSpPr>
        <p:spPr>
          <a:xfrm>
            <a:off x="8229600" y="6473825"/>
            <a:ext cx="758825" cy="247650"/>
          </a:xfrm>
        </p:spPr>
        <p:txBody>
          <a:bodyPr/>
          <a:lstStyle>
            <a:lvl1pPr>
              <a:defRPr/>
            </a:lvl1pPr>
          </a:lstStyle>
          <a:p>
            <a:fld id="{4A63E5E9-4632-44FD-8B6A-B2B88D5AB24B}"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0"/>
          <p:cNvSpPr>
            <a:spLocks noGrp="1"/>
          </p:cNvSpPr>
          <p:nvPr>
            <p:ph type="dt" sz="half" idx="10"/>
          </p:nvPr>
        </p:nvSpPr>
        <p:spPr/>
        <p:txBody>
          <a:bodyPr/>
          <a:lstStyle>
            <a:lvl1pPr>
              <a:defRPr/>
            </a:lvl1pPr>
          </a:lstStyle>
          <a:p>
            <a:fld id="{7E6247EB-5721-4F5A-BD21-0306456BE586}" type="datetime1">
              <a:rPr lang="en-US"/>
              <a:pPr/>
              <a:t>3/22/2018</a:t>
            </a:fld>
            <a:endParaRPr lang="en-US"/>
          </a:p>
        </p:txBody>
      </p:sp>
      <p:sp>
        <p:nvSpPr>
          <p:cNvPr id="5" name="Footer Placeholder 27"/>
          <p:cNvSpPr>
            <a:spLocks noGrp="1"/>
          </p:cNvSpPr>
          <p:nvPr>
            <p:ph type="ftr" sz="quarter" idx="11"/>
          </p:nvPr>
        </p:nvSpPr>
        <p:spPr/>
        <p:txBody>
          <a:bodyPr/>
          <a:lstStyle>
            <a:lvl1pPr>
              <a:defRPr/>
            </a:lvl1pPr>
          </a:lstStyle>
          <a:p>
            <a:endParaRPr lang="en-US"/>
          </a:p>
        </p:txBody>
      </p:sp>
      <p:sp>
        <p:nvSpPr>
          <p:cNvPr id="6" name="Slide Number Placeholder 4"/>
          <p:cNvSpPr>
            <a:spLocks noGrp="1"/>
          </p:cNvSpPr>
          <p:nvPr>
            <p:ph type="sldNum" sz="quarter" idx="12"/>
          </p:nvPr>
        </p:nvSpPr>
        <p:spPr/>
        <p:txBody>
          <a:bodyPr/>
          <a:lstStyle>
            <a:lvl1pPr>
              <a:defRPr/>
            </a:lvl1pPr>
          </a:lstStyle>
          <a:p>
            <a:fld id="{045D9E87-C806-4401-89A3-E7B7D3077408}"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08F8B7AA-CA2E-4818-8261-16CAB028A404}" type="datetime1">
              <a:rPr lang="en-US"/>
              <a:pPr/>
              <a:t>3/22/2018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695B738-6D75-455C-94EC-AE9A0978028F}"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lang="en-US" smtClean="0"/>
              <a:t>Click to edit Master title style</a:t>
            </a:r>
            <a:endParaRPr lang="en-US"/>
          </a:p>
        </p:txBody>
      </p:sp>
      <p:sp>
        <p:nvSpPr>
          <p:cNvPr id="27" name="Content Placeholder 26"/>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4"/>
          <p:cNvSpPr>
            <a:spLocks noGrp="1"/>
          </p:cNvSpPr>
          <p:nvPr>
            <p:ph type="dt" sz="half" idx="10"/>
          </p:nvPr>
        </p:nvSpPr>
        <p:spPr/>
        <p:txBody>
          <a:bodyPr/>
          <a:lstStyle>
            <a:lvl1pPr>
              <a:defRPr/>
            </a:lvl1pPr>
          </a:lstStyle>
          <a:p>
            <a:fld id="{8D7CEAB0-851E-4F2C-ACE2-158F01C7BFA8}" type="datetime1">
              <a:rPr lang="en-US"/>
              <a:pPr/>
              <a:t>3/22/2018</a:t>
            </a:fld>
            <a:endParaRPr lang="en-US"/>
          </a:p>
        </p:txBody>
      </p:sp>
      <p:sp>
        <p:nvSpPr>
          <p:cNvPr id="5" name="Footer Placeholder 18"/>
          <p:cNvSpPr>
            <a:spLocks noGrp="1"/>
          </p:cNvSpPr>
          <p:nvPr>
            <p:ph type="ftr" sz="quarter" idx="11"/>
          </p:nvPr>
        </p:nvSpPr>
        <p:spPr>
          <a:xfrm>
            <a:off x="3581400" y="76200"/>
            <a:ext cx="2895600" cy="288925"/>
          </a:xfrm>
        </p:spPr>
        <p:txBody>
          <a:bodyPr/>
          <a:lstStyle>
            <a:lvl1pPr>
              <a:defRPr/>
            </a:lvl1pPr>
          </a:lstStyle>
          <a:p>
            <a:endParaRPr lang="en-US"/>
          </a:p>
        </p:txBody>
      </p:sp>
      <p:sp>
        <p:nvSpPr>
          <p:cNvPr id="6" name="Slide Number Placeholder 15"/>
          <p:cNvSpPr>
            <a:spLocks noGrp="1"/>
          </p:cNvSpPr>
          <p:nvPr>
            <p:ph type="sldNum" sz="quarter" idx="12"/>
          </p:nvPr>
        </p:nvSpPr>
        <p:spPr>
          <a:xfrm>
            <a:off x="8229600" y="6473825"/>
            <a:ext cx="758825" cy="247650"/>
          </a:xfrm>
        </p:spPr>
        <p:txBody>
          <a:bodyPr/>
          <a:lstStyle>
            <a:lvl1pPr>
              <a:defRPr/>
            </a:lvl1pPr>
          </a:lstStyle>
          <a:p>
            <a:fld id="{608FDBCD-0E57-464D-8DEE-2D19012C67BF}"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Straight Connector 3"/>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endParaRPr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lang="en-US" smtClean="0"/>
              <a:t>Click to edit Master title style</a:t>
            </a:r>
            <a:endParaRPr lang="en-US"/>
          </a:p>
        </p:txBody>
      </p:sp>
      <p:sp>
        <p:nvSpPr>
          <p:cNvPr id="5" name="Date Placeholder 18"/>
          <p:cNvSpPr>
            <a:spLocks noGrp="1"/>
          </p:cNvSpPr>
          <p:nvPr>
            <p:ph type="dt" sz="half" idx="10"/>
          </p:nvPr>
        </p:nvSpPr>
        <p:spPr/>
        <p:txBody>
          <a:bodyPr/>
          <a:lstStyle>
            <a:lvl1pPr>
              <a:defRPr/>
            </a:lvl1pPr>
          </a:lstStyle>
          <a:p>
            <a:fld id="{957A565B-6DBC-426D-A9F4-C8461D1C6060}" type="datetime1">
              <a:rPr lang="en-US"/>
              <a:pPr/>
              <a:t>3/22/2018</a:t>
            </a:fld>
            <a:endParaRPr lang="en-US"/>
          </a:p>
        </p:txBody>
      </p:sp>
      <p:sp>
        <p:nvSpPr>
          <p:cNvPr id="7" name="Footer Placeholder 10"/>
          <p:cNvSpPr>
            <a:spLocks noGrp="1"/>
          </p:cNvSpPr>
          <p:nvPr>
            <p:ph type="ftr" sz="quarter" idx="11"/>
          </p:nvPr>
        </p:nvSpPr>
        <p:spPr/>
        <p:txBody>
          <a:bodyPr/>
          <a:lstStyle>
            <a:lvl1pPr>
              <a:defRPr/>
            </a:lvl1pPr>
          </a:lstStyle>
          <a:p>
            <a:endParaRPr lang="en-US"/>
          </a:p>
        </p:txBody>
      </p:sp>
      <p:sp>
        <p:nvSpPr>
          <p:cNvPr id="9" name="Slide Number Placeholder 15"/>
          <p:cNvSpPr>
            <a:spLocks noGrp="1"/>
          </p:cNvSpPr>
          <p:nvPr>
            <p:ph type="sldNum" sz="quarter" idx="12"/>
          </p:nvPr>
        </p:nvSpPr>
        <p:spPr/>
        <p:txBody>
          <a:bodyPr/>
          <a:lstStyle>
            <a:lvl1pPr>
              <a:defRPr/>
            </a:lvl1pPr>
          </a:lstStyle>
          <a:p>
            <a:fld id="{86CCE050-284A-489D-B3B4-E6B95B5C186E}" type="slidenum">
              <a:rPr lang="en-US"/>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lang="en-US" smtClean="0"/>
              <a:t>Click to edit Master title style</a:t>
            </a:r>
            <a:endParaRPr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0"/>
          <p:cNvSpPr>
            <a:spLocks noGrp="1"/>
          </p:cNvSpPr>
          <p:nvPr>
            <p:ph type="dt" sz="half" idx="10"/>
          </p:nvPr>
        </p:nvSpPr>
        <p:spPr/>
        <p:txBody>
          <a:bodyPr/>
          <a:lstStyle>
            <a:lvl1pPr>
              <a:defRPr/>
            </a:lvl1pPr>
          </a:lstStyle>
          <a:p>
            <a:fld id="{4D68E171-3DC2-4A66-83C9-8C7585CD2235}" type="datetime1">
              <a:rPr lang="en-US"/>
              <a:pPr/>
              <a:t>3/22/2018</a:t>
            </a:fld>
            <a:endParaRPr lang="en-US"/>
          </a:p>
        </p:txBody>
      </p:sp>
      <p:sp>
        <p:nvSpPr>
          <p:cNvPr id="6" name="Footer Placeholder 27"/>
          <p:cNvSpPr>
            <a:spLocks noGrp="1"/>
          </p:cNvSpPr>
          <p:nvPr>
            <p:ph type="ftr" sz="quarter" idx="11"/>
          </p:nvPr>
        </p:nvSpPr>
        <p:spPr/>
        <p:txBody>
          <a:bodyPr/>
          <a:lstStyle>
            <a:lvl1pPr>
              <a:defRPr/>
            </a:lvl1pPr>
          </a:lstStyle>
          <a:p>
            <a:endParaRPr lang="en-US"/>
          </a:p>
        </p:txBody>
      </p:sp>
      <p:sp>
        <p:nvSpPr>
          <p:cNvPr id="7" name="Slide Number Placeholder 4"/>
          <p:cNvSpPr>
            <a:spLocks noGrp="1"/>
          </p:cNvSpPr>
          <p:nvPr>
            <p:ph type="sldNum" sz="quarter" idx="12"/>
          </p:nvPr>
        </p:nvSpPr>
        <p:spPr/>
        <p:txBody>
          <a:bodyPr/>
          <a:lstStyle>
            <a:lvl1pPr>
              <a:defRPr/>
            </a:lvl1pPr>
          </a:lstStyle>
          <a:p>
            <a:fld id="{B69FFF35-6330-4A3F-8085-8264FF4B4662}"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endParaRPr lang="en-US"/>
          </a:p>
        </p:txBody>
      </p:sp>
      <p:sp>
        <p:nvSpPr>
          <p:cNvPr id="29" name="Title 28"/>
          <p:cNvSpPr>
            <a:spLocks noGrp="1"/>
          </p:cNvSpPr>
          <p:nvPr>
            <p:ph type="title"/>
          </p:nvPr>
        </p:nvSpPr>
        <p:spPr>
          <a:xfrm>
            <a:off x="304800" y="5410200"/>
            <a:ext cx="8610600" cy="882650"/>
          </a:xfrm>
        </p:spPr>
        <p:txBody>
          <a:bodyPr/>
          <a:lstStyle>
            <a:lvl1pPr>
              <a:defRPr/>
            </a:lvl1pPr>
          </a:lstStyle>
          <a:p>
            <a:r>
              <a:rPr lang="en-US" smtClean="0"/>
              <a:t>Click to edit Master title style</a:t>
            </a:r>
            <a:endParaRPr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9"/>
          <p:cNvSpPr>
            <a:spLocks noGrp="1"/>
          </p:cNvSpPr>
          <p:nvPr>
            <p:ph type="dt" sz="half" idx="10"/>
          </p:nvPr>
        </p:nvSpPr>
        <p:spPr/>
        <p:txBody>
          <a:bodyPr/>
          <a:lstStyle>
            <a:lvl1pPr>
              <a:defRPr/>
            </a:lvl1pPr>
          </a:lstStyle>
          <a:p>
            <a:fld id="{1B672D9C-4D78-49EE-B43F-C6A30DF0DBAE}" type="datetime1">
              <a:rPr lang="en-US"/>
              <a:pPr/>
              <a:t>3/22/2018</a:t>
            </a:fld>
            <a:endParaRPr lang="en-US"/>
          </a:p>
        </p:txBody>
      </p:sp>
      <p:sp>
        <p:nvSpPr>
          <p:cNvPr id="9" name="Footer Placeholder 5"/>
          <p:cNvSpPr>
            <a:spLocks noGrp="1"/>
          </p:cNvSpPr>
          <p:nvPr>
            <p:ph type="ftr" sz="quarter" idx="11"/>
          </p:nvPr>
        </p:nvSpPr>
        <p:spPr/>
        <p:txBody>
          <a:bodyPr/>
          <a:lstStyle>
            <a:lvl1pPr>
              <a:defRPr/>
            </a:lvl1pPr>
          </a:lstStyle>
          <a:p>
            <a:endParaRPr lang="en-US"/>
          </a:p>
        </p:txBody>
      </p:sp>
      <p:sp>
        <p:nvSpPr>
          <p:cNvPr id="10" name="Slide Number Placeholder 6"/>
          <p:cNvSpPr>
            <a:spLocks noGrp="1"/>
          </p:cNvSpPr>
          <p:nvPr>
            <p:ph type="sldNum" sz="quarter" idx="12"/>
          </p:nvPr>
        </p:nvSpPr>
        <p:spPr>
          <a:xfrm>
            <a:off x="8229600" y="6477000"/>
            <a:ext cx="762000" cy="247650"/>
          </a:xfrm>
        </p:spPr>
        <p:txBody>
          <a:bodyPr/>
          <a:lstStyle>
            <a:lvl1pPr>
              <a:defRPr/>
            </a:lvl1pPr>
          </a:lstStyle>
          <a:p>
            <a:fld id="{EF6A3911-B810-48F8-A603-D4516E6C2CF4}"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lang="en-US" smtClean="0"/>
              <a:t>Click to edit Master title style</a:t>
            </a:r>
            <a:endParaRPr lang="en-US"/>
          </a:p>
        </p:txBody>
      </p:sp>
      <p:sp>
        <p:nvSpPr>
          <p:cNvPr id="3" name="Date Placeholder 10"/>
          <p:cNvSpPr>
            <a:spLocks noGrp="1"/>
          </p:cNvSpPr>
          <p:nvPr>
            <p:ph type="dt" sz="half" idx="10"/>
          </p:nvPr>
        </p:nvSpPr>
        <p:spPr/>
        <p:txBody>
          <a:bodyPr/>
          <a:lstStyle>
            <a:lvl1pPr>
              <a:defRPr/>
            </a:lvl1pPr>
          </a:lstStyle>
          <a:p>
            <a:fld id="{40E56DDB-B770-4355-BB68-BE02A3AC5F0D}" type="datetime1">
              <a:rPr lang="en-US"/>
              <a:pPr/>
              <a:t>3/22/2018</a:t>
            </a:fld>
            <a:endParaRPr lang="en-US"/>
          </a:p>
        </p:txBody>
      </p:sp>
      <p:sp>
        <p:nvSpPr>
          <p:cNvPr id="4" name="Footer Placeholder 27"/>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BCF69496-1364-4A08-B2F6-0C484F0CF68A}"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2"/>
          <p:cNvSpPr>
            <a:spLocks noGrp="1"/>
          </p:cNvSpPr>
          <p:nvPr>
            <p:ph type="dt" sz="half" idx="10"/>
          </p:nvPr>
        </p:nvSpPr>
        <p:spPr/>
        <p:txBody>
          <a:bodyPr/>
          <a:lstStyle>
            <a:lvl1pPr>
              <a:defRPr/>
            </a:lvl1pPr>
          </a:lstStyle>
          <a:p>
            <a:fld id="{74248809-A714-4498-97DF-AEDFA9D6BE5D}" type="datetime1">
              <a:rPr lang="en-US"/>
              <a:pPr/>
              <a:t>3/22/2018</a:t>
            </a:fld>
            <a:endParaRPr lang="en-US"/>
          </a:p>
        </p:txBody>
      </p:sp>
      <p:sp>
        <p:nvSpPr>
          <p:cNvPr id="3" name="Footer Placeholder 23"/>
          <p:cNvSpPr>
            <a:spLocks noGrp="1"/>
          </p:cNvSpPr>
          <p:nvPr>
            <p:ph type="ftr" sz="quarter" idx="11"/>
          </p:nvPr>
        </p:nvSpPr>
        <p:spPr/>
        <p:txBody>
          <a:bodyPr/>
          <a:lstStyle>
            <a:lvl1pPr>
              <a:defRPr/>
            </a:lvl1pPr>
          </a:lstStyle>
          <a:p>
            <a:endParaRPr lang="en-US"/>
          </a:p>
        </p:txBody>
      </p:sp>
      <p:sp>
        <p:nvSpPr>
          <p:cNvPr id="4" name="Slide Number Placeholder 6"/>
          <p:cNvSpPr>
            <a:spLocks noGrp="1"/>
          </p:cNvSpPr>
          <p:nvPr>
            <p:ph type="sldNum" sz="quarter" idx="12"/>
          </p:nvPr>
        </p:nvSpPr>
        <p:spPr/>
        <p:txBody>
          <a:bodyPr/>
          <a:lstStyle>
            <a:lvl1pPr>
              <a:defRPr/>
            </a:lvl1pPr>
          </a:lstStyle>
          <a:p>
            <a:fld id="{CFD66C2C-8BDB-4A04-89D8-500F9DB3A428}"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endParaRPr lang="en-US"/>
          </a:p>
        </p:txBody>
      </p:sp>
      <p:sp>
        <p:nvSpPr>
          <p:cNvPr id="12" name="Title 11"/>
          <p:cNvSpPr>
            <a:spLocks noGrp="1"/>
          </p:cNvSpPr>
          <p:nvPr>
            <p:ph type="title"/>
          </p:nvPr>
        </p:nvSpPr>
        <p:spPr>
          <a:xfrm>
            <a:off x="457200" y="5486400"/>
            <a:ext cx="8458200" cy="520700"/>
          </a:xfrm>
        </p:spPr>
        <p:txBody>
          <a:bodyPr/>
          <a:lstStyle>
            <a:lvl1pPr algn="l">
              <a:buNone/>
              <a:defRPr sz="2000" b="1"/>
            </a:lvl1pPr>
          </a:lstStyle>
          <a:p>
            <a:r>
              <a:rPr lang="en-US" smtClean="0"/>
              <a:t>Click to edit Master title style</a:t>
            </a:r>
            <a:endParaRPr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24"/>
          <p:cNvSpPr>
            <a:spLocks noGrp="1"/>
          </p:cNvSpPr>
          <p:nvPr>
            <p:ph type="dt" sz="half" idx="10"/>
          </p:nvPr>
        </p:nvSpPr>
        <p:spPr/>
        <p:txBody>
          <a:bodyPr/>
          <a:lstStyle>
            <a:lvl1pPr>
              <a:defRPr/>
            </a:lvl1pPr>
          </a:lstStyle>
          <a:p>
            <a:fld id="{1F83499E-4B4B-4502-9CDC-DFFF2B8C4B10}" type="datetime1">
              <a:rPr lang="en-US"/>
              <a:pPr/>
              <a:t>3/22/2018</a:t>
            </a:fld>
            <a:endParaRPr lang="en-US"/>
          </a:p>
        </p:txBody>
      </p:sp>
      <p:sp>
        <p:nvSpPr>
          <p:cNvPr id="7" name="Footer Placeholder 28"/>
          <p:cNvSpPr>
            <a:spLocks noGrp="1"/>
          </p:cNvSpPr>
          <p:nvPr>
            <p:ph type="ftr" sz="quarter" idx="11"/>
          </p:nvPr>
        </p:nvSpPr>
        <p:spPr/>
        <p:txBody>
          <a:bodyPr/>
          <a:lstStyle>
            <a:lvl1pPr>
              <a:defRPr/>
            </a:lvl1pPr>
          </a:lstStyle>
          <a:p>
            <a:endParaRPr lang="en-US"/>
          </a:p>
        </p:txBody>
      </p:sp>
      <p:sp>
        <p:nvSpPr>
          <p:cNvPr id="8" name="Slide Number Placeholder 6"/>
          <p:cNvSpPr>
            <a:spLocks noGrp="1"/>
          </p:cNvSpPr>
          <p:nvPr>
            <p:ph type="sldNum" sz="quarter" idx="12"/>
          </p:nvPr>
        </p:nvSpPr>
        <p:spPr/>
        <p:txBody>
          <a:bodyPr/>
          <a:lstStyle>
            <a:lvl1pPr>
              <a:defRPr/>
            </a:lvl1pPr>
          </a:lstStyle>
          <a:p>
            <a:fld id="{A1510B93-3E63-4053-BA61-82FDE8C2D47C}"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normAutofit/>
          </a:bodyPr>
          <a:lstStyle>
            <a:lvl1pPr marL="0" indent="0">
              <a:buNone/>
              <a:defRPr sz="3200"/>
            </a:lvl1pPr>
          </a:lstStyle>
          <a:p>
            <a:pPr lvl="0"/>
            <a:r>
              <a:rPr lang="en-US" noProof="0" smtClean="0"/>
              <a:t>Click icon to add picture</a:t>
            </a:r>
            <a:endParaRPr lang="en-US" noProof="0" dirty="0"/>
          </a:p>
        </p:txBody>
      </p:sp>
      <p:sp>
        <p:nvSpPr>
          <p:cNvPr id="17" name="Title 16"/>
          <p:cNvSpPr>
            <a:spLocks noGrp="1"/>
          </p:cNvSpPr>
          <p:nvPr>
            <p:ph type="title"/>
          </p:nvPr>
        </p:nvSpPr>
        <p:spPr>
          <a:xfrm>
            <a:off x="381000" y="4993760"/>
            <a:ext cx="5867400" cy="522288"/>
          </a:xfrm>
        </p:spPr>
        <p:txBody>
          <a:bodyPr/>
          <a:lstStyle>
            <a:lvl1pPr algn="l">
              <a:buNone/>
              <a:defRPr sz="2000" b="1"/>
            </a:lvl1pPr>
          </a:lstStyle>
          <a:p>
            <a:r>
              <a:rPr lang="en-US" smtClean="0"/>
              <a:t>Click to edit Master title style</a:t>
            </a:r>
            <a:endParaRPr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a:r>
              <a:rPr lang="en-US" smtClean="0"/>
              <a:t>Click to edit Master text styles</a:t>
            </a:r>
          </a:p>
        </p:txBody>
      </p:sp>
      <p:sp>
        <p:nvSpPr>
          <p:cNvPr id="5" name="Date Placeholder 6"/>
          <p:cNvSpPr>
            <a:spLocks noGrp="1"/>
          </p:cNvSpPr>
          <p:nvPr>
            <p:ph type="dt" sz="half" idx="10"/>
          </p:nvPr>
        </p:nvSpPr>
        <p:spPr/>
        <p:txBody>
          <a:bodyPr/>
          <a:lstStyle>
            <a:lvl1pPr>
              <a:defRPr/>
            </a:lvl1pPr>
          </a:lstStyle>
          <a:p>
            <a:fld id="{C4B30D14-9290-405B-ACCD-8953F4706BFA}" type="datetime1">
              <a:rPr lang="en-US"/>
              <a:pPr/>
              <a:t>3/22/2018</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30"/>
          <p:cNvSpPr>
            <a:spLocks noGrp="1"/>
          </p:cNvSpPr>
          <p:nvPr>
            <p:ph type="sldNum" sz="quarter" idx="12"/>
          </p:nvPr>
        </p:nvSpPr>
        <p:spPr/>
        <p:txBody>
          <a:bodyPr/>
          <a:lstStyle>
            <a:lvl1pPr>
              <a:defRPr/>
            </a:lvl1pPr>
          </a:lstStyle>
          <a:p>
            <a:fld id="{AAA86C54-D99D-4B88-BC27-AEFEF36500A4}"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endParaRPr lang="en-US"/>
          </a:p>
        </p:txBody>
      </p:sp>
      <p:sp>
        <p:nvSpPr>
          <p:cNvPr id="1029" name="Text Placeholder 7"/>
          <p:cNvSpPr>
            <a:spLocks noGrp="1"/>
          </p:cNvSpPr>
          <p:nvPr>
            <p:ph type="body" idx="1"/>
          </p:nvPr>
        </p:nvSpPr>
        <p:spPr bwMode="auto">
          <a:xfrm>
            <a:off x="304800" y="1554163"/>
            <a:ext cx="86868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 name="Date Placeholder 10"/>
          <p:cNvSpPr>
            <a:spLocks noGrp="1"/>
          </p:cNvSpPr>
          <p:nvPr>
            <p:ph type="dt" sz="half" idx="2"/>
          </p:nvPr>
        </p:nvSpPr>
        <p:spPr>
          <a:xfrm>
            <a:off x="6477000" y="76200"/>
            <a:ext cx="2514600" cy="288925"/>
          </a:xfrm>
          <a:prstGeom prst="rect">
            <a:avLst/>
          </a:prstGeom>
        </p:spPr>
        <p:txBody>
          <a:bodyPr vert="horz" wrap="square" lIns="91440" tIns="45720" rIns="91440" bIns="45720" numCol="1" anchor="t" anchorCtr="0" compatLnSpc="1">
            <a:prstTxWarp prst="textNoShape">
              <a:avLst/>
            </a:prstTxWarp>
          </a:bodyPr>
          <a:lstStyle>
            <a:lvl1pPr>
              <a:defRPr sz="1200">
                <a:solidFill>
                  <a:srgbClr val="D38E27"/>
                </a:solidFill>
              </a:defRPr>
            </a:lvl1pPr>
          </a:lstStyle>
          <a:p>
            <a:fld id="{4A5F5964-575A-4F55-854F-56BC291479CB}" type="datetime1">
              <a:rPr lang="en-US"/>
              <a:pPr/>
              <a:t>3/22/2018</a:t>
            </a:fld>
            <a:endParaRPr lang="en-US"/>
          </a:p>
        </p:txBody>
      </p:sp>
      <p:sp>
        <p:nvSpPr>
          <p:cNvPr id="28" name="Footer Placeholder 27"/>
          <p:cNvSpPr>
            <a:spLocks noGrp="1"/>
          </p:cNvSpPr>
          <p:nvPr>
            <p:ph type="ftr" sz="quarter" idx="3"/>
          </p:nvPr>
        </p:nvSpPr>
        <p:spPr>
          <a:xfrm>
            <a:off x="3124200" y="76200"/>
            <a:ext cx="3352800" cy="288925"/>
          </a:xfrm>
          <a:prstGeom prst="rect">
            <a:avLst/>
          </a:prstGeom>
        </p:spPr>
        <p:txBody>
          <a:bodyPr vert="horz" wrap="square" lIns="91440" tIns="45720" rIns="91440" bIns="45720" numCol="1" anchor="t" anchorCtr="0" compatLnSpc="1">
            <a:prstTxWarp prst="textNoShape">
              <a:avLst/>
            </a:prstTxWarp>
          </a:bodyPr>
          <a:lstStyle>
            <a:lvl1pPr algn="r">
              <a:defRPr sz="1200">
                <a:solidFill>
                  <a:srgbClr val="D38E27"/>
                </a:solidFill>
              </a:defRPr>
            </a:lvl1pPr>
          </a:lstStyle>
          <a:p>
            <a:endParaRPr lang="en-US"/>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wrap="square" lIns="91440" tIns="45720" rIns="91440" bIns="45720" numCol="1" anchor="t" anchorCtr="0" compatLnSpc="1">
            <a:prstTxWarp prst="textNoShape">
              <a:avLst/>
            </a:prstTxWarp>
          </a:bodyPr>
          <a:lstStyle>
            <a:lvl1pPr algn="r">
              <a:defRPr sz="1200">
                <a:solidFill>
                  <a:srgbClr val="D38E27"/>
                </a:solidFill>
              </a:defRPr>
            </a:lvl1pPr>
          </a:lstStyle>
          <a:p>
            <a:fld id="{D9FBCDE9-61E3-4415-8464-901ED6C45DA1}" type="slidenum">
              <a:rPr lang="en-US"/>
              <a:pPr/>
              <a:t>‹#›</a:t>
            </a:fld>
            <a:endParaRPr lang="en-US"/>
          </a:p>
        </p:txBody>
      </p:sp>
      <p:sp>
        <p:nvSpPr>
          <p:cNvPr id="10" name="Title Placeholder 9"/>
          <p:cNvSpPr>
            <a:spLocks noGrp="1"/>
          </p:cNvSpPr>
          <p:nvPr>
            <p:ph type="title"/>
          </p:nvPr>
        </p:nvSpPr>
        <p:spPr>
          <a:xfrm>
            <a:off x="304800" y="457200"/>
            <a:ext cx="8686800" cy="838200"/>
          </a:xfrm>
          <a:prstGeom prst="rect">
            <a:avLst/>
          </a:prstGeom>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endParaRPr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endParaRPr lang="en-US"/>
          </a:p>
        </p:txBody>
      </p:sp>
    </p:spTree>
  </p:cSld>
  <p:clrMap bg1="lt1" tx1="dk1" bg2="lt2" tx2="dk2" accent1="accent1" accent2="accent2" accent3="accent3" accent4="accent4" accent5="accent5" accent6="accent6" hlink="hlink" folHlink="folHlink"/>
  <p:sldLayoutIdLst>
    <p:sldLayoutId id="2147483831" r:id="rId1"/>
    <p:sldLayoutId id="2147483832" r:id="rId2"/>
    <p:sldLayoutId id="2147483833" r:id="rId3"/>
    <p:sldLayoutId id="2147483828" r:id="rId4"/>
    <p:sldLayoutId id="2147483834" r:id="rId5"/>
    <p:sldLayoutId id="2147483829" r:id="rId6"/>
    <p:sldLayoutId id="2147483835" r:id="rId7"/>
    <p:sldLayoutId id="2147483836" r:id="rId8"/>
    <p:sldLayoutId id="2147483837" r:id="rId9"/>
    <p:sldLayoutId id="2147483830" r:id="rId10"/>
    <p:sldLayoutId id="2147483838" r:id="rId11"/>
  </p:sldLayoutIdLst>
  <p:txStyles>
    <p:titleStyle>
      <a:lvl1pPr algn="l" rtl="0" fontAlgn="base">
        <a:spcBef>
          <a:spcPct val="0"/>
        </a:spcBef>
        <a:spcAft>
          <a:spcPct val="0"/>
        </a:spcAft>
        <a:defRPr sz="3600" kern="1200" cap="all">
          <a:solidFill>
            <a:schemeClr val="tx2"/>
          </a:solidFill>
          <a:effectLst>
            <a:reflection blurRad="12700" stA="48000" endA="300" endPos="55000" dir="5400000" sy="-90000" algn="bl" rotWithShape="0"/>
          </a:effectLst>
          <a:latin typeface="+mj-lt"/>
          <a:ea typeface="ＭＳ Ｐゴシック" pitchFamily="-65" charset="-128"/>
          <a:cs typeface="+mj-cs"/>
        </a:defRPr>
      </a:lvl1pPr>
      <a:lvl2pPr algn="l" rtl="0" fontAlgn="base">
        <a:spcBef>
          <a:spcPct val="0"/>
        </a:spcBef>
        <a:spcAft>
          <a:spcPct val="0"/>
        </a:spcAft>
        <a:defRPr sz="3600">
          <a:solidFill>
            <a:schemeClr val="tx2"/>
          </a:solidFill>
          <a:latin typeface="Franklin Gothic Medium" pitchFamily="-65" charset="0"/>
          <a:ea typeface="ＭＳ Ｐゴシック" pitchFamily="-65" charset="-128"/>
        </a:defRPr>
      </a:lvl2pPr>
      <a:lvl3pPr algn="l" rtl="0" fontAlgn="base">
        <a:spcBef>
          <a:spcPct val="0"/>
        </a:spcBef>
        <a:spcAft>
          <a:spcPct val="0"/>
        </a:spcAft>
        <a:defRPr sz="3600">
          <a:solidFill>
            <a:schemeClr val="tx2"/>
          </a:solidFill>
          <a:latin typeface="Franklin Gothic Medium" pitchFamily="-65" charset="0"/>
          <a:ea typeface="ＭＳ Ｐゴシック" pitchFamily="-65" charset="-128"/>
        </a:defRPr>
      </a:lvl3pPr>
      <a:lvl4pPr algn="l" rtl="0" fontAlgn="base">
        <a:spcBef>
          <a:spcPct val="0"/>
        </a:spcBef>
        <a:spcAft>
          <a:spcPct val="0"/>
        </a:spcAft>
        <a:defRPr sz="3600">
          <a:solidFill>
            <a:schemeClr val="tx2"/>
          </a:solidFill>
          <a:latin typeface="Franklin Gothic Medium" pitchFamily="-65" charset="0"/>
          <a:ea typeface="ＭＳ Ｐゴシック" pitchFamily="-65" charset="-128"/>
        </a:defRPr>
      </a:lvl4pPr>
      <a:lvl5pPr algn="l" rtl="0" fontAlgn="base">
        <a:spcBef>
          <a:spcPct val="0"/>
        </a:spcBef>
        <a:spcAft>
          <a:spcPct val="0"/>
        </a:spcAft>
        <a:defRPr sz="3600">
          <a:solidFill>
            <a:schemeClr val="tx2"/>
          </a:solidFill>
          <a:latin typeface="Franklin Gothic Medium" pitchFamily="-65" charset="0"/>
          <a:ea typeface="ＭＳ Ｐゴシック" pitchFamily="-65" charset="-128"/>
        </a:defRPr>
      </a:lvl5pPr>
      <a:lvl6pPr marL="457200" algn="l" rtl="0" fontAlgn="base">
        <a:spcBef>
          <a:spcPct val="0"/>
        </a:spcBef>
        <a:spcAft>
          <a:spcPct val="0"/>
        </a:spcAft>
        <a:defRPr sz="3600">
          <a:solidFill>
            <a:schemeClr val="tx2"/>
          </a:solidFill>
          <a:latin typeface="Franklin Gothic Medium" pitchFamily="-65" charset="0"/>
          <a:ea typeface="ＭＳ Ｐゴシック" pitchFamily="-65" charset="-128"/>
        </a:defRPr>
      </a:lvl6pPr>
      <a:lvl7pPr marL="914400" algn="l" rtl="0" fontAlgn="base">
        <a:spcBef>
          <a:spcPct val="0"/>
        </a:spcBef>
        <a:spcAft>
          <a:spcPct val="0"/>
        </a:spcAft>
        <a:defRPr sz="3600">
          <a:solidFill>
            <a:schemeClr val="tx2"/>
          </a:solidFill>
          <a:latin typeface="Franklin Gothic Medium" pitchFamily="-65" charset="0"/>
          <a:ea typeface="ＭＳ Ｐゴシック" pitchFamily="-65" charset="-128"/>
        </a:defRPr>
      </a:lvl7pPr>
      <a:lvl8pPr marL="1371600" algn="l" rtl="0" fontAlgn="base">
        <a:spcBef>
          <a:spcPct val="0"/>
        </a:spcBef>
        <a:spcAft>
          <a:spcPct val="0"/>
        </a:spcAft>
        <a:defRPr sz="3600">
          <a:solidFill>
            <a:schemeClr val="tx2"/>
          </a:solidFill>
          <a:latin typeface="Franklin Gothic Medium" pitchFamily="-65" charset="0"/>
          <a:ea typeface="ＭＳ Ｐゴシック" pitchFamily="-65" charset="-128"/>
        </a:defRPr>
      </a:lvl8pPr>
      <a:lvl9pPr marL="1828800" algn="l" rtl="0" fontAlgn="base">
        <a:spcBef>
          <a:spcPct val="0"/>
        </a:spcBef>
        <a:spcAft>
          <a:spcPct val="0"/>
        </a:spcAft>
        <a:defRPr sz="3600">
          <a:solidFill>
            <a:schemeClr val="tx2"/>
          </a:solidFill>
          <a:latin typeface="Franklin Gothic Medium" pitchFamily="-65" charset="0"/>
          <a:ea typeface="ＭＳ Ｐゴシック" pitchFamily="-65" charset="-128"/>
        </a:defRPr>
      </a:lvl9pPr>
    </p:titleStyle>
    <p:bodyStyle>
      <a:lvl1pPr marL="342900" indent="-342900" algn="l" rtl="0" fontAlgn="base">
        <a:spcBef>
          <a:spcPct val="20000"/>
        </a:spcBef>
        <a:spcAft>
          <a:spcPct val="0"/>
        </a:spcAft>
        <a:buClr>
          <a:schemeClr val="accent1"/>
        </a:buClr>
        <a:buSzPct val="70000"/>
        <a:buFont typeface="Wingdings 2" pitchFamily="-65" charset="2"/>
        <a:buChar char=""/>
        <a:defRPr sz="3200" kern="1200">
          <a:solidFill>
            <a:schemeClr val="tx2"/>
          </a:solidFill>
          <a:latin typeface="+mn-lt"/>
          <a:ea typeface="ＭＳ Ｐゴシック" pitchFamily="-65" charset="-128"/>
          <a:cs typeface="+mn-cs"/>
        </a:defRPr>
      </a:lvl1pPr>
      <a:lvl2pPr marL="742950" indent="-285750" algn="l" rtl="0" fontAlgn="base">
        <a:spcBef>
          <a:spcPct val="20000"/>
        </a:spcBef>
        <a:spcAft>
          <a:spcPct val="0"/>
        </a:spcAft>
        <a:buClr>
          <a:schemeClr val="accent1"/>
        </a:buClr>
        <a:buSzPct val="70000"/>
        <a:buFont typeface="Wingdings 2" pitchFamily="-65" charset="2"/>
        <a:buChar char=""/>
        <a:defRPr sz="2800" kern="1200">
          <a:solidFill>
            <a:schemeClr val="tx2"/>
          </a:solidFill>
          <a:latin typeface="+mn-lt"/>
          <a:ea typeface="ＭＳ Ｐゴシック" pitchFamily="-65" charset="-128"/>
          <a:cs typeface="+mn-cs"/>
        </a:defRPr>
      </a:lvl2pPr>
      <a:lvl3pPr marL="1143000" indent="-228600" algn="l" rtl="0" fontAlgn="base">
        <a:spcBef>
          <a:spcPct val="20000"/>
        </a:spcBef>
        <a:spcAft>
          <a:spcPct val="0"/>
        </a:spcAft>
        <a:buClr>
          <a:schemeClr val="accent1"/>
        </a:buClr>
        <a:buSzPct val="70000"/>
        <a:buFont typeface="Wingdings 2" pitchFamily="-65" charset="2"/>
        <a:buChar char=""/>
        <a:defRPr sz="2400" kern="1200">
          <a:solidFill>
            <a:schemeClr val="tx2"/>
          </a:solidFill>
          <a:latin typeface="+mn-lt"/>
          <a:ea typeface="ＭＳ Ｐゴシック" pitchFamily="-65" charset="-128"/>
          <a:cs typeface="+mn-cs"/>
        </a:defRPr>
      </a:lvl3pPr>
      <a:lvl4pPr marL="1600200" indent="-228600" algn="l" rtl="0" fontAlgn="base">
        <a:spcBef>
          <a:spcPct val="20000"/>
        </a:spcBef>
        <a:spcAft>
          <a:spcPct val="0"/>
        </a:spcAft>
        <a:buClr>
          <a:schemeClr val="accent1"/>
        </a:buClr>
        <a:buSzPct val="70000"/>
        <a:buFont typeface="Wingdings 2" pitchFamily="-65" charset="2"/>
        <a:buChar char=""/>
        <a:defRPr sz="2000" kern="1200">
          <a:solidFill>
            <a:schemeClr val="tx2"/>
          </a:solidFill>
          <a:latin typeface="+mn-lt"/>
          <a:ea typeface="ＭＳ Ｐゴシック" pitchFamily="-65" charset="-128"/>
          <a:cs typeface="+mn-cs"/>
        </a:defRPr>
      </a:lvl4pPr>
      <a:lvl5pPr marL="2057400" indent="-228600" algn="l" rtl="0" fontAlgn="base">
        <a:spcBef>
          <a:spcPct val="20000"/>
        </a:spcBef>
        <a:spcAft>
          <a:spcPct val="0"/>
        </a:spcAft>
        <a:buClr>
          <a:schemeClr val="accent1"/>
        </a:buClr>
        <a:buSzPct val="60000"/>
        <a:buFont typeface="Wingdings 2" pitchFamily="-65" charset="2"/>
        <a:buChar char=""/>
        <a:defRPr kern="1200">
          <a:solidFill>
            <a:schemeClr val="tx2"/>
          </a:solidFill>
          <a:latin typeface="+mn-lt"/>
          <a:ea typeface="ＭＳ Ｐゴシック" pitchFamily="-65" charset="-128"/>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diagramLayout" Target="../diagrams/layout6.xml"/><Relationship Id="rId3" Type="http://schemas.openxmlformats.org/officeDocument/2006/relationships/diagramLayout" Target="../diagrams/layout5.xml"/><Relationship Id="rId7" Type="http://schemas.openxmlformats.org/officeDocument/2006/relationships/diagramData" Target="../diagrams/data6.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11" Type="http://schemas.microsoft.com/office/2007/relationships/diagramDrawing" Target="../diagrams/drawing6.xml"/><Relationship Id="rId5" Type="http://schemas.openxmlformats.org/officeDocument/2006/relationships/diagramColors" Target="../diagrams/colors5.xml"/><Relationship Id="rId10" Type="http://schemas.openxmlformats.org/officeDocument/2006/relationships/diagramColors" Target="../diagrams/colors6.xml"/><Relationship Id="rId4" Type="http://schemas.openxmlformats.org/officeDocument/2006/relationships/diagramQuickStyle" Target="../diagrams/quickStyle5.xml"/><Relationship Id="rId9" Type="http://schemas.openxmlformats.org/officeDocument/2006/relationships/diagramQuickStyle" Target="../diagrams/quickStyle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slide" Target="slide1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8.xml"/><Relationship Id="rId7" Type="http://schemas.openxmlformats.org/officeDocument/2006/relationships/chart" Target="../charts/chart1.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1.xml.rels><?xml version="1.0" encoding="UTF-8" standalone="yes"?>
<Relationships xmlns="http://schemas.openxmlformats.org/package/2006/relationships"><Relationship Id="rId8" Type="http://schemas.openxmlformats.org/officeDocument/2006/relationships/chart" Target="../charts/chart2.xml"/><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2.xml.rels><?xml version="1.0" encoding="UTF-8" standalone="yes"?>
<Relationships xmlns="http://schemas.openxmlformats.org/package/2006/relationships"><Relationship Id="rId8" Type="http://schemas.openxmlformats.org/officeDocument/2006/relationships/chart" Target="../charts/chart3.xml"/><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3.xml.rels><?xml version="1.0" encoding="UTF-8" standalone="yes"?>
<Relationships xmlns="http://schemas.openxmlformats.org/package/2006/relationships"><Relationship Id="rId8" Type="http://schemas.openxmlformats.org/officeDocument/2006/relationships/chart" Target="../charts/chart4.xml"/><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24.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slide" Target="slide10.xml"/><Relationship Id="rId5" Type="http://schemas.openxmlformats.org/officeDocument/2006/relationships/slide" Target="slide7.xml"/><Relationship Id="rId4" Type="http://schemas.openxmlformats.org/officeDocument/2006/relationships/slide" Target="slide5.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2" Type="http://schemas.openxmlformats.org/officeDocument/2006/relationships/slide" Target="slide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slide" Target="slide4.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ctrTitle"/>
          </p:nvPr>
        </p:nvSpPr>
        <p:spPr>
          <a:xfrm>
            <a:off x="381000" y="4495800"/>
            <a:ext cx="8458200" cy="1222375"/>
          </a:xfrm>
        </p:spPr>
        <p:txBody>
          <a:bodyPr/>
          <a:lstStyle/>
          <a:p>
            <a:pPr fontAlgn="auto">
              <a:spcAft>
                <a:spcPts val="0"/>
              </a:spcAft>
              <a:defRPr/>
            </a:pPr>
            <a:r>
              <a:rPr lang="en-US" dirty="0" smtClean="0">
                <a:ea typeface="+mj-ea"/>
              </a:rPr>
              <a:t>The Influence of Body Shape in Advertising </a:t>
            </a:r>
            <a:endParaRPr lang="en-US" dirty="0">
              <a:ea typeface="+mj-ea"/>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33400" y="1600200"/>
            <a:ext cx="8153400" cy="2057400"/>
          </a:xfrm>
          <a:prstGeom prst="rect">
            <a:avLst/>
          </a:prstGeom>
          <a:solidFill>
            <a:schemeClr val="bg2"/>
          </a:solidFill>
        </p:spPr>
        <p:style>
          <a:lnRef idx="1">
            <a:schemeClr val="accent1"/>
          </a:lnRef>
          <a:fillRef idx="3">
            <a:schemeClr val="accent1"/>
          </a:fillRef>
          <a:effectRef idx="2">
            <a:schemeClr val="accent1"/>
          </a:effectRef>
          <a:fontRef idx="minor">
            <a:schemeClr val="lt1"/>
          </a:fontRef>
        </p:style>
        <p:txBody>
          <a:bodyPr anchor="ctr"/>
          <a:lstStyle/>
          <a:p>
            <a:pPr eaLnBrk="0" hangingPunct="0">
              <a:spcBef>
                <a:spcPct val="30000"/>
              </a:spcBef>
            </a:pPr>
            <a:r>
              <a:rPr lang="en-US" dirty="0">
                <a:solidFill>
                  <a:srgbClr val="3B2C24"/>
                </a:solidFill>
                <a:ea typeface="ＭＳ Ｐゴシック" pitchFamily="-65" charset="-128"/>
              </a:rPr>
              <a:t>Both males and females </a:t>
            </a:r>
            <a:r>
              <a:rPr lang="en-US" dirty="0" smtClean="0">
                <a:solidFill>
                  <a:srgbClr val="3B2C24"/>
                </a:solidFill>
                <a:ea typeface="ＭＳ Ｐゴシック" pitchFamily="-65" charset="-128"/>
              </a:rPr>
              <a:t>are expected to see </a:t>
            </a:r>
            <a:r>
              <a:rPr lang="en-US" dirty="0">
                <a:solidFill>
                  <a:srgbClr val="3B2C24"/>
                </a:solidFill>
                <a:ea typeface="ＭＳ Ｐゴシック" pitchFamily="-65" charset="-128"/>
              </a:rPr>
              <a:t>the .70 WHR shape as attractive due to evolutionary, health, and fertility cues.</a:t>
            </a:r>
          </a:p>
          <a:p>
            <a:pPr eaLnBrk="0" hangingPunct="0">
              <a:spcBef>
                <a:spcPct val="30000"/>
              </a:spcBef>
            </a:pPr>
            <a:r>
              <a:rPr lang="en-US" dirty="0">
                <a:solidFill>
                  <a:srgbClr val="3B2C24"/>
                </a:solidFill>
                <a:ea typeface="ＭＳ Ｐゴシック" pitchFamily="-65" charset="-128"/>
              </a:rPr>
              <a:t>In addition to these cues, females should find the .70 WHR </a:t>
            </a:r>
            <a:r>
              <a:rPr lang="en-US" dirty="0" smtClean="0">
                <a:solidFill>
                  <a:srgbClr val="3B2C24"/>
                </a:solidFill>
                <a:ea typeface="ＭＳ Ｐゴシック" pitchFamily="-65" charset="-128"/>
              </a:rPr>
              <a:t>more attractive </a:t>
            </a:r>
            <a:r>
              <a:rPr lang="en-US" dirty="0">
                <a:solidFill>
                  <a:srgbClr val="3B2C24"/>
                </a:solidFill>
                <a:ea typeface="ＭＳ Ｐゴシック" pitchFamily="-65" charset="-128"/>
              </a:rPr>
              <a:t>because they should know their level of attractiveness relative to other females (Buss, 1992).  </a:t>
            </a:r>
            <a:r>
              <a:rPr lang="en-US" dirty="0" smtClean="0">
                <a:solidFill>
                  <a:srgbClr val="3B2C24"/>
                </a:solidFill>
                <a:ea typeface="ＭＳ Ｐゴシック" pitchFamily="-65" charset="-128"/>
              </a:rPr>
              <a:t>This knowledge should prevents </a:t>
            </a:r>
            <a:r>
              <a:rPr lang="en-US" dirty="0">
                <a:solidFill>
                  <a:srgbClr val="3B2C24"/>
                </a:solidFill>
                <a:ea typeface="ＭＳ Ｐゴシック" pitchFamily="-65" charset="-128"/>
              </a:rPr>
              <a:t>women from seeking a partner that </a:t>
            </a:r>
            <a:r>
              <a:rPr lang="en-US" dirty="0" smtClean="0">
                <a:solidFill>
                  <a:srgbClr val="3B2C24"/>
                </a:solidFill>
                <a:ea typeface="ＭＳ Ｐゴシック" pitchFamily="-65" charset="-128"/>
              </a:rPr>
              <a:t>may be </a:t>
            </a:r>
            <a:r>
              <a:rPr lang="en-US" dirty="0">
                <a:solidFill>
                  <a:srgbClr val="3B2C24"/>
                </a:solidFill>
                <a:ea typeface="ＭＳ Ｐゴシック" pitchFamily="-65" charset="-128"/>
              </a:rPr>
              <a:t>pursuing another female of a higher reproductive success.</a:t>
            </a:r>
          </a:p>
        </p:txBody>
      </p:sp>
      <p:sp>
        <p:nvSpPr>
          <p:cNvPr id="8" name="Title 1"/>
          <p:cNvSpPr>
            <a:spLocks noGrp="1"/>
          </p:cNvSpPr>
          <p:nvPr>
            <p:ph type="title"/>
          </p:nvPr>
        </p:nvSpPr>
        <p:spPr>
          <a:xfrm>
            <a:off x="304800" y="457200"/>
            <a:ext cx="8686800" cy="838200"/>
          </a:xfrm>
        </p:spPr>
        <p:txBody>
          <a:bodyPr>
            <a:normAutofit/>
          </a:bodyPr>
          <a:lstStyle/>
          <a:p>
            <a:pPr fontAlgn="auto">
              <a:spcAft>
                <a:spcPts val="0"/>
              </a:spcAft>
              <a:defRPr/>
            </a:pPr>
            <a:r>
              <a:rPr lang="en-US" b="1" dirty="0" smtClean="0">
                <a:ea typeface="+mj-ea"/>
              </a:rPr>
              <a:t>Rationale for mate selection</a:t>
            </a:r>
            <a:endParaRPr lang="en-US" dirty="0">
              <a:ea typeface="+mj-ea"/>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US" b="1" dirty="0" smtClean="0">
                <a:ea typeface="+mj-ea"/>
              </a:rPr>
              <a:t>Methods:  Subjects</a:t>
            </a:r>
            <a:r>
              <a:rPr lang="en-US" dirty="0" smtClean="0">
                <a:ea typeface="+mj-ea"/>
              </a:rPr>
              <a:t/>
            </a:r>
            <a:br>
              <a:rPr lang="en-US" dirty="0" smtClean="0">
                <a:ea typeface="+mj-ea"/>
              </a:rPr>
            </a:br>
            <a:endParaRPr lang="en-US" dirty="0">
              <a:ea typeface="+mj-ea"/>
            </a:endParaRPr>
          </a:p>
        </p:txBody>
      </p:sp>
      <p:graphicFrame>
        <p:nvGraphicFramePr>
          <p:cNvPr id="4" name="Content Placeholder 3"/>
          <p:cNvGraphicFramePr>
            <a:graphicFrameLocks noGrp="1"/>
          </p:cNvGraphicFramePr>
          <p:nvPr>
            <p:ph idx="1"/>
          </p:nvPr>
        </p:nvGraphicFramePr>
        <p:xfrm>
          <a:off x="228600" y="838199"/>
          <a:ext cx="86868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Diagram 4"/>
          <p:cNvGraphicFramePr/>
          <p:nvPr/>
        </p:nvGraphicFramePr>
        <p:xfrm>
          <a:off x="228600" y="4953000"/>
          <a:ext cx="8686800" cy="164385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US" b="1" dirty="0" smtClean="0">
                <a:ea typeface="+mj-ea"/>
              </a:rPr>
              <a:t>Methods:  Design</a:t>
            </a:r>
            <a:r>
              <a:rPr lang="en-US" dirty="0" smtClean="0">
                <a:ea typeface="+mj-ea"/>
              </a:rPr>
              <a:t/>
            </a:r>
            <a:br>
              <a:rPr lang="en-US" dirty="0" smtClean="0">
                <a:ea typeface="+mj-ea"/>
              </a:rPr>
            </a:br>
            <a:endParaRPr lang="en-US" dirty="0">
              <a:ea typeface="+mj-ea"/>
            </a:endParaRPr>
          </a:p>
        </p:txBody>
      </p:sp>
      <p:sp>
        <p:nvSpPr>
          <p:cNvPr id="32771" name="Content Placeholder 6"/>
          <p:cNvSpPr>
            <a:spLocks noGrp="1"/>
          </p:cNvSpPr>
          <p:nvPr>
            <p:ph idx="1"/>
          </p:nvPr>
        </p:nvSpPr>
        <p:spPr>
          <a:xfrm>
            <a:off x="304800" y="3886200"/>
            <a:ext cx="8686800" cy="838200"/>
          </a:xfrm>
        </p:spPr>
        <p:txBody>
          <a:bodyPr/>
          <a:lstStyle/>
          <a:p>
            <a:pPr>
              <a:lnSpc>
                <a:spcPct val="80000"/>
              </a:lnSpc>
            </a:pPr>
            <a:r>
              <a:rPr lang="en-US" sz="2000" dirty="0" smtClean="0"/>
              <a:t>Independent Variables: </a:t>
            </a:r>
          </a:p>
          <a:p>
            <a:pPr lvl="1">
              <a:lnSpc>
                <a:spcPct val="80000"/>
              </a:lnSpc>
            </a:pPr>
            <a:r>
              <a:rPr lang="en-US" sz="1600" dirty="0" smtClean="0"/>
              <a:t>Waist to Hip Ratio of Graphic  </a:t>
            </a:r>
          </a:p>
          <a:p>
            <a:pPr lvl="1">
              <a:lnSpc>
                <a:spcPct val="80000"/>
              </a:lnSpc>
            </a:pPr>
            <a:r>
              <a:rPr lang="en-US" sz="1600" dirty="0" smtClean="0"/>
              <a:t>Gender of the Viewer </a:t>
            </a:r>
          </a:p>
          <a:p>
            <a:pPr>
              <a:lnSpc>
                <a:spcPct val="80000"/>
              </a:lnSpc>
            </a:pPr>
            <a:r>
              <a:rPr lang="en-US" sz="2000" dirty="0" smtClean="0"/>
              <a:t>Dependant Variables: </a:t>
            </a:r>
          </a:p>
          <a:p>
            <a:pPr lvl="1">
              <a:lnSpc>
                <a:spcPct val="80000"/>
              </a:lnSpc>
            </a:pPr>
            <a:r>
              <a:rPr lang="en-US" sz="1600" dirty="0" smtClean="0"/>
              <a:t>Purchasing Behavior </a:t>
            </a:r>
          </a:p>
          <a:p>
            <a:pPr lvl="1">
              <a:lnSpc>
                <a:spcPct val="80000"/>
              </a:lnSpc>
            </a:pPr>
            <a:r>
              <a:rPr lang="en-US" sz="1600" dirty="0" smtClean="0"/>
              <a:t>Attraction versus Repulsion  </a:t>
            </a:r>
          </a:p>
        </p:txBody>
      </p:sp>
      <p:graphicFrame>
        <p:nvGraphicFramePr>
          <p:cNvPr id="6" name="Table 5"/>
          <p:cNvGraphicFramePr>
            <a:graphicFrameLocks noGrp="1"/>
          </p:cNvGraphicFramePr>
          <p:nvPr/>
        </p:nvGraphicFramePr>
        <p:xfrm>
          <a:off x="1524000" y="1981200"/>
          <a:ext cx="6096000" cy="1652589"/>
        </p:xfrm>
        <a:graphic>
          <a:graphicData uri="http://schemas.openxmlformats.org/drawingml/2006/table">
            <a:tbl>
              <a:tblPr/>
              <a:tblGrid>
                <a:gridCol w="1524000"/>
                <a:gridCol w="1524000"/>
                <a:gridCol w="1524000"/>
                <a:gridCol w="1524000"/>
              </a:tblGrid>
              <a:tr h="550863">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Franklin Gothic Book" pitchFamily="-65" charset="0"/>
                        <a:ea typeface="ＭＳ Ｐゴシック" pitchFamily="-65" charset="-128"/>
                      </a:endParaRP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254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2"/>
                          </a:solidFill>
                          <a:effectLst/>
                          <a:latin typeface="Franklin Gothic Book" pitchFamily="-65" charset="0"/>
                          <a:ea typeface="ＭＳ Ｐゴシック" pitchFamily="-65" charset="-128"/>
                        </a:rPr>
                        <a:t>RATIO = .62</a:t>
                      </a: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254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2"/>
                          </a:solidFill>
                          <a:effectLst/>
                          <a:latin typeface="Franklin Gothic Book" pitchFamily="-65" charset="0"/>
                          <a:ea typeface="ＭＳ Ｐゴシック" pitchFamily="-65" charset="-128"/>
                        </a:rPr>
                        <a:t>RATIO = .70</a:t>
                      </a: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254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2"/>
                          </a:solidFill>
                          <a:effectLst/>
                          <a:latin typeface="Franklin Gothic Book" pitchFamily="-65" charset="0"/>
                          <a:ea typeface="ＭＳ Ｐゴシック" pitchFamily="-65" charset="-128"/>
                        </a:rPr>
                        <a:t>RATIO = </a:t>
                      </a:r>
                      <a:r>
                        <a:rPr kumimoji="0" lang="en-US" sz="1800" b="1" i="0" u="none" strike="noStrike" cap="none" normalizeH="0" baseline="0" smtClean="0">
                          <a:ln>
                            <a:noFill/>
                          </a:ln>
                          <a:solidFill>
                            <a:schemeClr val="tx1"/>
                          </a:solidFill>
                          <a:effectLst/>
                          <a:latin typeface="Franklin Gothic Book" pitchFamily="-65" charset="0"/>
                          <a:ea typeface="ＭＳ Ｐゴシック" pitchFamily="-65" charset="-128"/>
                        </a:rPr>
                        <a:t>.</a:t>
                      </a:r>
                      <a:r>
                        <a:rPr kumimoji="0" lang="en-US" sz="1800" b="1" i="0" u="none" strike="noStrike" cap="none" normalizeH="0" baseline="0" smtClean="0">
                          <a:ln>
                            <a:noFill/>
                          </a:ln>
                          <a:solidFill>
                            <a:schemeClr val="tx2"/>
                          </a:solidFill>
                          <a:effectLst/>
                          <a:latin typeface="Franklin Gothic Book" pitchFamily="-65" charset="0"/>
                          <a:ea typeface="ＭＳ Ｐゴシック" pitchFamily="-65" charset="-128"/>
                        </a:rPr>
                        <a:t>82</a:t>
                      </a: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25400" cap="flat" cmpd="sng" algn="ctr">
                      <a:solidFill>
                        <a:schemeClr val="accent1"/>
                      </a:solidFill>
                      <a:prstDash val="solid"/>
                      <a:round/>
                      <a:headEnd type="none" w="med" len="med"/>
                      <a:tailEnd type="none" w="med" len="med"/>
                    </a:lnB>
                    <a:lnTlToBr>
                      <a:noFill/>
                    </a:lnTlToBr>
                    <a:lnBlToTr>
                      <a:noFill/>
                    </a:lnBlToTr>
                    <a:noFill/>
                  </a:tcPr>
                </a:tc>
              </a:tr>
              <a:tr h="5508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2"/>
                          </a:solidFill>
                          <a:effectLst/>
                          <a:latin typeface="Franklin Gothic Book" pitchFamily="-65" charset="0"/>
                          <a:ea typeface="ＭＳ Ｐゴシック" pitchFamily="-65" charset="-128"/>
                        </a:rPr>
                        <a:t>Males</a:t>
                      </a: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254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accent1">
                        <a:alpha val="2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2"/>
                          </a:solidFill>
                          <a:effectLst/>
                          <a:latin typeface="Franklin Gothic Book" pitchFamily="-65" charset="0"/>
                          <a:ea typeface="ＭＳ Ｐゴシック" pitchFamily="-65" charset="-128"/>
                        </a:rPr>
                        <a:t>N = 10</a:t>
                      </a: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254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accent1">
                        <a:alpha val="2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2"/>
                          </a:solidFill>
                          <a:effectLst/>
                          <a:latin typeface="Franklin Gothic Book" pitchFamily="-65" charset="0"/>
                          <a:ea typeface="ＭＳ Ｐゴシック" pitchFamily="-65" charset="-128"/>
                        </a:rPr>
                        <a:t>N = 11</a:t>
                      </a: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254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accent1">
                        <a:alpha val="2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2"/>
                          </a:solidFill>
                          <a:effectLst/>
                          <a:latin typeface="Franklin Gothic Book" pitchFamily="-65" charset="0"/>
                          <a:ea typeface="ＭＳ Ｐゴシック" pitchFamily="-65" charset="-128"/>
                        </a:rPr>
                        <a:t>N = 11</a:t>
                      </a: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254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accent1">
                        <a:alpha val="20000"/>
                      </a:schemeClr>
                    </a:solidFill>
                  </a:tcPr>
                </a:tc>
              </a:tr>
              <a:tr h="5508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2"/>
                          </a:solidFill>
                          <a:effectLst/>
                          <a:latin typeface="Franklin Gothic Book" pitchFamily="-65" charset="0"/>
                          <a:ea typeface="ＭＳ Ｐゴシック" pitchFamily="-65" charset="-128"/>
                        </a:rPr>
                        <a:t>Females</a:t>
                      </a: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2"/>
                          </a:solidFill>
                          <a:effectLst/>
                          <a:latin typeface="Franklin Gothic Book" pitchFamily="-65" charset="0"/>
                          <a:ea typeface="ＭＳ Ｐゴシック" pitchFamily="-65" charset="-128"/>
                        </a:rPr>
                        <a:t>N = 11</a:t>
                      </a: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2"/>
                          </a:solidFill>
                          <a:effectLst/>
                          <a:latin typeface="Franklin Gothic Book" pitchFamily="-65" charset="0"/>
                          <a:ea typeface="ＭＳ Ｐゴシック" pitchFamily="-65" charset="-128"/>
                        </a:rPr>
                        <a:t>N = 17</a:t>
                      </a: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2"/>
                          </a:solidFill>
                          <a:effectLst/>
                          <a:latin typeface="Franklin Gothic Book" pitchFamily="-65" charset="0"/>
                          <a:ea typeface="ＭＳ Ｐゴシック" pitchFamily="-65" charset="-128"/>
                        </a:rPr>
                        <a:t>N = 13</a:t>
                      </a: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r>
            </a:tbl>
          </a:graphicData>
        </a:graphic>
      </p:graphicFrame>
      <p:sp>
        <p:nvSpPr>
          <p:cNvPr id="5" name="TextBox 4"/>
          <p:cNvSpPr txBox="1"/>
          <p:nvPr/>
        </p:nvSpPr>
        <p:spPr>
          <a:xfrm>
            <a:off x="3886200" y="1492250"/>
            <a:ext cx="2792413" cy="368300"/>
          </a:xfrm>
          <a:prstGeom prst="rect">
            <a:avLst/>
          </a:prstGeom>
          <a:noFill/>
        </p:spPr>
        <p:txBody>
          <a:bodyPr wrap="none">
            <a:spAutoFit/>
          </a:bodyPr>
          <a:lstStyle/>
          <a:p>
            <a:r>
              <a:rPr lang="en-US">
                <a:solidFill>
                  <a:srgbClr val="7C7154"/>
                </a:solidFill>
                <a:effectLst>
                  <a:outerShdw blurRad="38100" dist="38100" dir="2700000" algn="tl">
                    <a:srgbClr val="C0C0C0"/>
                  </a:outerShdw>
                </a:effectLst>
              </a:rPr>
              <a:t>Waist to Hip Ratio (WHR)</a:t>
            </a:r>
          </a:p>
        </p:txBody>
      </p:sp>
      <p:sp>
        <p:nvSpPr>
          <p:cNvPr id="7" name="TextBox 6"/>
          <p:cNvSpPr txBox="1"/>
          <p:nvPr/>
        </p:nvSpPr>
        <p:spPr>
          <a:xfrm>
            <a:off x="685800" y="2895600"/>
            <a:ext cx="582613" cy="369888"/>
          </a:xfrm>
          <a:prstGeom prst="rect">
            <a:avLst/>
          </a:prstGeom>
          <a:noFill/>
        </p:spPr>
        <p:txBody>
          <a:bodyPr wrap="none">
            <a:spAutoFit/>
          </a:bodyPr>
          <a:lstStyle/>
          <a:p>
            <a:r>
              <a:rPr lang="en-US">
                <a:solidFill>
                  <a:srgbClr val="7C7154"/>
                </a:solidFill>
                <a:effectLst>
                  <a:outerShdw blurRad="38100" dist="38100" dir="2700000" algn="tl">
                    <a:srgbClr val="C0C0C0"/>
                  </a:outerShdw>
                </a:effectLst>
              </a:rPr>
              <a:t>Sex</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US" b="1" dirty="0" smtClean="0">
                <a:ea typeface="+mj-ea"/>
              </a:rPr>
              <a:t>Methods:  Materials:  </a:t>
            </a:r>
            <a:br>
              <a:rPr lang="en-US" b="1" dirty="0" smtClean="0">
                <a:ea typeface="+mj-ea"/>
              </a:rPr>
            </a:br>
            <a:r>
              <a:rPr lang="en-US" b="1" dirty="0" smtClean="0">
                <a:solidFill>
                  <a:schemeClr val="accent6"/>
                </a:solidFill>
                <a:ea typeface="+mj-ea"/>
              </a:rPr>
              <a:t>Experimental Graphics </a:t>
            </a:r>
            <a:r>
              <a:rPr lang="en-US" dirty="0" smtClean="0">
                <a:ea typeface="+mj-ea"/>
              </a:rPr>
              <a:t/>
            </a:r>
            <a:br>
              <a:rPr lang="en-US" dirty="0" smtClean="0">
                <a:ea typeface="+mj-ea"/>
              </a:rPr>
            </a:br>
            <a:endParaRPr lang="en-US" dirty="0">
              <a:ea typeface="+mj-ea"/>
            </a:endParaRPr>
          </a:p>
        </p:txBody>
      </p:sp>
      <p:sp>
        <p:nvSpPr>
          <p:cNvPr id="33795" name="Content Placeholder 2"/>
          <p:cNvSpPr>
            <a:spLocks noGrp="1"/>
          </p:cNvSpPr>
          <p:nvPr>
            <p:ph idx="1"/>
          </p:nvPr>
        </p:nvSpPr>
        <p:spPr>
          <a:xfrm>
            <a:off x="152400" y="1554163"/>
            <a:ext cx="8686800" cy="4525962"/>
          </a:xfrm>
        </p:spPr>
        <p:txBody>
          <a:bodyPr/>
          <a:lstStyle/>
          <a:p>
            <a:pPr>
              <a:lnSpc>
                <a:spcPct val="90000"/>
              </a:lnSpc>
              <a:buFont typeface="Wingdings 2" pitchFamily="-65" charset="2"/>
              <a:buNone/>
            </a:pPr>
            <a:r>
              <a:rPr lang="en-US" sz="3000" dirty="0" smtClean="0"/>
              <a:t>	Three advertisements featuring a company named “</a:t>
            </a:r>
            <a:r>
              <a:rPr lang="en-US" sz="3000" i="1" dirty="0" smtClean="0"/>
              <a:t>Beach Burgers</a:t>
            </a:r>
            <a:r>
              <a:rPr lang="en-US" sz="3000" dirty="0" smtClean="0"/>
              <a:t>”</a:t>
            </a:r>
          </a:p>
          <a:p>
            <a:pPr>
              <a:lnSpc>
                <a:spcPct val="90000"/>
              </a:lnSpc>
              <a:buFont typeface="Wingdings 2" pitchFamily="-65" charset="2"/>
              <a:buNone/>
            </a:pPr>
            <a:r>
              <a:rPr lang="en-US" sz="3000" dirty="0" smtClean="0"/>
              <a:t>	Each advertisement shows a female model with a different waist-to-hip ratio (WHR): </a:t>
            </a:r>
          </a:p>
          <a:p>
            <a:pPr>
              <a:lnSpc>
                <a:spcPct val="90000"/>
              </a:lnSpc>
              <a:buFont typeface="Wingdings 2" pitchFamily="-65" charset="2"/>
              <a:buNone/>
            </a:pPr>
            <a:r>
              <a:rPr lang="en-US" sz="3000" dirty="0" smtClean="0"/>
              <a:t>	 Advertisement #1: .</a:t>
            </a:r>
            <a:r>
              <a:rPr lang="en-US" sz="3000" b="1" dirty="0" smtClean="0">
                <a:effectLst>
                  <a:outerShdw blurRad="38100" dist="38100" dir="2700000" algn="tl">
                    <a:srgbClr val="000000">
                      <a:alpha val="43137"/>
                    </a:srgbClr>
                  </a:outerShdw>
                </a:effectLst>
              </a:rPr>
              <a:t>62</a:t>
            </a:r>
            <a:r>
              <a:rPr lang="en-US" sz="3000" dirty="0" smtClean="0"/>
              <a:t> WHR (named: “Tightened”)</a:t>
            </a:r>
          </a:p>
          <a:p>
            <a:pPr>
              <a:lnSpc>
                <a:spcPct val="90000"/>
              </a:lnSpc>
              <a:buFont typeface="Wingdings 2" pitchFamily="-65" charset="2"/>
              <a:buNone/>
            </a:pPr>
            <a:r>
              <a:rPr lang="en-US" sz="3000" dirty="0" smtClean="0"/>
              <a:t>	 Advertisement #2: .</a:t>
            </a:r>
            <a:r>
              <a:rPr lang="en-US" sz="3000" b="1" dirty="0" smtClean="0">
                <a:effectLst>
                  <a:outerShdw blurRad="38100" dist="38100" dir="2700000" algn="tl">
                    <a:srgbClr val="000000">
                      <a:alpha val="43137"/>
                    </a:srgbClr>
                  </a:outerShdw>
                </a:effectLst>
              </a:rPr>
              <a:t>70</a:t>
            </a:r>
            <a:r>
              <a:rPr lang="en-US" sz="3000" dirty="0" smtClean="0"/>
              <a:t> WHR (named: “Ideal”)</a:t>
            </a:r>
          </a:p>
          <a:p>
            <a:pPr>
              <a:lnSpc>
                <a:spcPct val="90000"/>
              </a:lnSpc>
              <a:buFont typeface="Wingdings 2" pitchFamily="-65" charset="2"/>
              <a:buNone/>
            </a:pPr>
            <a:r>
              <a:rPr lang="en-US" sz="3000" dirty="0" smtClean="0"/>
              <a:t>	 Advertisement #3: .</a:t>
            </a:r>
            <a:r>
              <a:rPr lang="en-US" sz="3000" b="1" dirty="0" smtClean="0">
                <a:effectLst>
                  <a:outerShdw blurRad="38100" dist="38100" dir="2700000" algn="tl">
                    <a:srgbClr val="000000">
                      <a:alpha val="43137"/>
                    </a:srgbClr>
                  </a:outerShdw>
                </a:effectLst>
              </a:rPr>
              <a:t>82</a:t>
            </a:r>
            <a:r>
              <a:rPr lang="en-US" sz="3000" dirty="0" smtClean="0"/>
              <a:t> WHR (named: “Widened”)</a:t>
            </a:r>
          </a:p>
          <a:p>
            <a:pPr>
              <a:lnSpc>
                <a:spcPct val="90000"/>
              </a:lnSpc>
              <a:buFont typeface="Wingdings 2" pitchFamily="-65" charset="2"/>
              <a:buNone/>
            </a:pPr>
            <a:endParaRPr lang="en-US" sz="3000" dirty="0" smtClean="0"/>
          </a:p>
          <a:p>
            <a:pPr>
              <a:lnSpc>
                <a:spcPct val="90000"/>
              </a:lnSpc>
              <a:buFont typeface="Wingdings 2" pitchFamily="-65" charset="2"/>
              <a:buNone/>
            </a:pPr>
            <a:r>
              <a:rPr lang="en-US" sz="3000" dirty="0" smtClean="0"/>
              <a:t>			</a:t>
            </a:r>
          </a:p>
        </p:txBody>
      </p:sp>
      <p:sp>
        <p:nvSpPr>
          <p:cNvPr id="6" name="Oval 5">
            <a:hlinkClick r:id="" action="ppaction://hlinkshowjump?jump=nextslide"/>
          </p:cNvPr>
          <p:cNvSpPr/>
          <p:nvPr/>
        </p:nvSpPr>
        <p:spPr>
          <a:xfrm>
            <a:off x="8686800" y="3505200"/>
            <a:ext cx="304800" cy="304800"/>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a:endParaRPr lang="en-US">
              <a:solidFill>
                <a:srgbClr val="FFFFFF"/>
              </a:solidFill>
              <a:ea typeface="ＭＳ Ｐゴシック" pitchFamily="-65" charset="-128"/>
            </a:endParaRPr>
          </a:p>
        </p:txBody>
      </p:sp>
      <p:sp>
        <p:nvSpPr>
          <p:cNvPr id="5" name="Oval 4">
            <a:hlinkClick r:id="rId2" action="ppaction://hlinksldjump"/>
          </p:cNvPr>
          <p:cNvSpPr/>
          <p:nvPr/>
        </p:nvSpPr>
        <p:spPr>
          <a:xfrm>
            <a:off x="8686800" y="4572000"/>
            <a:ext cx="304800" cy="304800"/>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a:endParaRPr lang="en-US">
              <a:solidFill>
                <a:srgbClr val="FFFFFF"/>
              </a:solidFill>
              <a:ea typeface="ＭＳ Ｐゴシック" pitchFamily="-65" charset="-128"/>
            </a:endParaRPr>
          </a:p>
        </p:txBody>
      </p:sp>
      <p:sp>
        <p:nvSpPr>
          <p:cNvPr id="7" name="Oval 6">
            <a:hlinkClick r:id="rId3" action="ppaction://hlinksldjump"/>
          </p:cNvPr>
          <p:cNvSpPr/>
          <p:nvPr/>
        </p:nvSpPr>
        <p:spPr>
          <a:xfrm>
            <a:off x="8001000" y="3962400"/>
            <a:ext cx="304800" cy="304800"/>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a:endParaRPr lang="en-US">
              <a:solidFill>
                <a:srgbClr val="FFFFFF"/>
              </a:solidFill>
              <a:ea typeface="ＭＳ Ｐゴシック" pitchFamily="-65" charset="-128"/>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ea typeface="+mj-ea"/>
              </a:rPr>
              <a:t>Tighter advertisement: </a:t>
            </a:r>
            <a:r>
              <a:rPr lang="en-US" dirty="0" err="1" smtClean="0">
                <a:ea typeface="+mj-ea"/>
              </a:rPr>
              <a:t>Whr</a:t>
            </a:r>
            <a:r>
              <a:rPr lang="en-US" dirty="0" smtClean="0">
                <a:ea typeface="+mj-ea"/>
              </a:rPr>
              <a:t> .62</a:t>
            </a:r>
            <a:endParaRPr lang="en-US" dirty="0">
              <a:ea typeface="+mj-ea"/>
            </a:endParaRPr>
          </a:p>
        </p:txBody>
      </p:sp>
      <p:pic>
        <p:nvPicPr>
          <p:cNvPr id="34819" name="Content Placeholder 3" descr="Small.jpg"/>
          <p:cNvPicPr>
            <a:picLocks noGrp="1" noChangeAspect="1"/>
          </p:cNvPicPr>
          <p:nvPr>
            <p:ph idx="1"/>
          </p:nvPr>
        </p:nvPicPr>
        <p:blipFill>
          <a:blip r:embed="rId2"/>
          <a:srcRect l="-84" r="-84"/>
          <a:stretch>
            <a:fillRect/>
          </a:stretch>
        </p:blipFill>
        <p:spPr/>
      </p:pic>
      <p:sp>
        <p:nvSpPr>
          <p:cNvPr id="4" name="Isosceles Triangle 3">
            <a:hlinkClick r:id="rId3" action="ppaction://hlinksldjump"/>
          </p:cNvPr>
          <p:cNvSpPr/>
          <p:nvPr/>
        </p:nvSpPr>
        <p:spPr>
          <a:xfrm rot="16025002">
            <a:off x="8686800" y="6400800"/>
            <a:ext cx="304800" cy="228600"/>
          </a:xfrm>
          <a:prstGeom prst="triangle">
            <a:avLst/>
          </a:prstGeom>
        </p:spPr>
        <p:style>
          <a:lnRef idx="1">
            <a:schemeClr val="accent1"/>
          </a:lnRef>
          <a:fillRef idx="3">
            <a:schemeClr val="accent1"/>
          </a:fillRef>
          <a:effectRef idx="2">
            <a:schemeClr val="accent1"/>
          </a:effectRef>
          <a:fontRef idx="minor">
            <a:schemeClr val="lt1"/>
          </a:fontRef>
        </p:style>
        <p:txBody>
          <a:bodyPr anchor="ctr"/>
          <a:lstStyle/>
          <a:p>
            <a:pPr algn="ctr"/>
            <a:endParaRPr lang="en-US">
              <a:solidFill>
                <a:srgbClr val="FFFFFF"/>
              </a:solidFill>
              <a:ea typeface="ＭＳ Ｐゴシック" pitchFamily="-65" charset="-128"/>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ea typeface="+mj-ea"/>
              </a:rPr>
              <a:t>Ideal advertisement: </a:t>
            </a:r>
            <a:r>
              <a:rPr lang="en-US" dirty="0" err="1" smtClean="0">
                <a:ea typeface="+mj-ea"/>
              </a:rPr>
              <a:t>Whr</a:t>
            </a:r>
            <a:r>
              <a:rPr lang="en-US" dirty="0" smtClean="0">
                <a:ea typeface="+mj-ea"/>
              </a:rPr>
              <a:t> .70</a:t>
            </a:r>
            <a:endParaRPr lang="en-US" dirty="0">
              <a:ea typeface="+mj-ea"/>
            </a:endParaRPr>
          </a:p>
        </p:txBody>
      </p:sp>
      <p:pic>
        <p:nvPicPr>
          <p:cNvPr id="35843" name="Content Placeholder 3" descr="Original.jpg"/>
          <p:cNvPicPr>
            <a:picLocks noGrp="1" noChangeAspect="1"/>
          </p:cNvPicPr>
          <p:nvPr>
            <p:ph idx="1"/>
          </p:nvPr>
        </p:nvPicPr>
        <p:blipFill>
          <a:blip r:embed="rId2"/>
          <a:srcRect l="-84" r="-84"/>
          <a:stretch>
            <a:fillRect/>
          </a:stretch>
        </p:blipFill>
        <p:spPr/>
      </p:pic>
      <p:sp>
        <p:nvSpPr>
          <p:cNvPr id="4" name="Isosceles Triangle 3">
            <a:hlinkClick r:id="rId3" action="ppaction://hlinksldjump"/>
          </p:cNvPr>
          <p:cNvSpPr/>
          <p:nvPr/>
        </p:nvSpPr>
        <p:spPr>
          <a:xfrm rot="16025002">
            <a:off x="8686800" y="6400800"/>
            <a:ext cx="304800" cy="228600"/>
          </a:xfrm>
          <a:prstGeom prst="triangle">
            <a:avLst/>
          </a:prstGeom>
        </p:spPr>
        <p:style>
          <a:lnRef idx="1">
            <a:schemeClr val="accent1"/>
          </a:lnRef>
          <a:fillRef idx="3">
            <a:schemeClr val="accent1"/>
          </a:fillRef>
          <a:effectRef idx="2">
            <a:schemeClr val="accent1"/>
          </a:effectRef>
          <a:fontRef idx="minor">
            <a:schemeClr val="lt1"/>
          </a:fontRef>
        </p:style>
        <p:txBody>
          <a:bodyPr anchor="ctr"/>
          <a:lstStyle/>
          <a:p>
            <a:pPr algn="ctr"/>
            <a:endParaRPr lang="en-US">
              <a:solidFill>
                <a:srgbClr val="FFFFFF"/>
              </a:solidFill>
              <a:ea typeface="ＭＳ Ｐゴシック" pitchFamily="-65" charset="-128"/>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ea typeface="+mj-ea"/>
              </a:rPr>
              <a:t>Widened advertisement: </a:t>
            </a:r>
            <a:r>
              <a:rPr lang="en-US" dirty="0" err="1" smtClean="0">
                <a:ea typeface="+mj-ea"/>
              </a:rPr>
              <a:t>Whr</a:t>
            </a:r>
            <a:r>
              <a:rPr lang="en-US" dirty="0" smtClean="0">
                <a:ea typeface="+mj-ea"/>
              </a:rPr>
              <a:t> .82</a:t>
            </a:r>
            <a:endParaRPr lang="en-US" dirty="0">
              <a:ea typeface="+mj-ea"/>
            </a:endParaRPr>
          </a:p>
        </p:txBody>
      </p:sp>
      <p:sp>
        <p:nvSpPr>
          <p:cNvPr id="36867" name="Content Placeholder 2"/>
          <p:cNvSpPr>
            <a:spLocks noGrp="1"/>
          </p:cNvSpPr>
          <p:nvPr>
            <p:ph idx="1"/>
          </p:nvPr>
        </p:nvSpPr>
        <p:spPr>
          <a:xfrm>
            <a:off x="304800" y="5638800"/>
            <a:ext cx="8686800" cy="990600"/>
          </a:xfrm>
        </p:spPr>
        <p:txBody>
          <a:bodyPr/>
          <a:lstStyle/>
          <a:p>
            <a:r>
              <a:rPr lang="en-US" sz="2700" smtClean="0"/>
              <a:t>The graphics were created through morphing techniques in the Photo Shop Program. </a:t>
            </a:r>
          </a:p>
          <a:p>
            <a:endParaRPr lang="en-US" smtClean="0"/>
          </a:p>
        </p:txBody>
      </p:sp>
      <p:pic>
        <p:nvPicPr>
          <p:cNvPr id="36868" name="Picture 3" descr="large.jpg"/>
          <p:cNvPicPr>
            <a:picLocks noChangeAspect="1"/>
          </p:cNvPicPr>
          <p:nvPr/>
        </p:nvPicPr>
        <p:blipFill>
          <a:blip r:embed="rId2"/>
          <a:srcRect/>
          <a:stretch>
            <a:fillRect/>
          </a:stretch>
        </p:blipFill>
        <p:spPr bwMode="auto">
          <a:xfrm>
            <a:off x="304800" y="1295400"/>
            <a:ext cx="8534400" cy="4343400"/>
          </a:xfrm>
          <a:prstGeom prst="rect">
            <a:avLst/>
          </a:prstGeom>
          <a:noFill/>
          <a:ln w="9525">
            <a:noFill/>
            <a:miter lim="800000"/>
            <a:headEnd/>
            <a:tailEnd/>
          </a:ln>
        </p:spPr>
      </p:pic>
      <p:sp>
        <p:nvSpPr>
          <p:cNvPr id="5" name="Isosceles Triangle 4"/>
          <p:cNvSpPr/>
          <p:nvPr/>
        </p:nvSpPr>
        <p:spPr>
          <a:xfrm rot="16025002">
            <a:off x="8686800" y="6368319"/>
            <a:ext cx="304800" cy="228600"/>
          </a:xfrm>
          <a:prstGeom prst="triangle">
            <a:avLst/>
          </a:prstGeom>
        </p:spPr>
        <p:style>
          <a:lnRef idx="1">
            <a:schemeClr val="accent1"/>
          </a:lnRef>
          <a:fillRef idx="3">
            <a:schemeClr val="accent1"/>
          </a:fillRef>
          <a:effectRef idx="2">
            <a:schemeClr val="accent1"/>
          </a:effectRef>
          <a:fontRef idx="minor">
            <a:schemeClr val="lt1"/>
          </a:fontRef>
        </p:style>
        <p:txBody>
          <a:bodyPr anchor="ctr"/>
          <a:lstStyle/>
          <a:p>
            <a:pPr algn="ctr"/>
            <a:endParaRPr lang="en-US">
              <a:solidFill>
                <a:srgbClr val="FFFFFF"/>
              </a:solidFill>
              <a:ea typeface="ＭＳ Ｐゴシック" pitchFamily="-65" charset="-128"/>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US" b="1" dirty="0" smtClean="0">
                <a:ea typeface="+mj-ea"/>
              </a:rPr>
              <a:t>Methods:  Materials:  </a:t>
            </a:r>
            <a:br>
              <a:rPr lang="en-US" b="1" dirty="0" smtClean="0">
                <a:ea typeface="+mj-ea"/>
              </a:rPr>
            </a:br>
            <a:r>
              <a:rPr lang="en-US" b="1" dirty="0" smtClean="0">
                <a:solidFill>
                  <a:schemeClr val="accent6"/>
                </a:solidFill>
                <a:ea typeface="+mj-ea"/>
              </a:rPr>
              <a:t>three Questionnaires</a:t>
            </a:r>
            <a:r>
              <a:rPr lang="en-US" dirty="0" smtClean="0">
                <a:ea typeface="+mj-ea"/>
              </a:rPr>
              <a:t/>
            </a:r>
            <a:br>
              <a:rPr lang="en-US" dirty="0" smtClean="0">
                <a:ea typeface="+mj-ea"/>
              </a:rPr>
            </a:br>
            <a:endParaRPr lang="en-US" dirty="0">
              <a:ea typeface="+mj-ea"/>
            </a:endParaRPr>
          </a:p>
        </p:txBody>
      </p:sp>
      <p:sp>
        <p:nvSpPr>
          <p:cNvPr id="5" name="Oval 4"/>
          <p:cNvSpPr/>
          <p:nvPr/>
        </p:nvSpPr>
        <p:spPr>
          <a:xfrm>
            <a:off x="609600" y="1295400"/>
            <a:ext cx="2133600" cy="1448594"/>
          </a:xfrm>
          <a:prstGeom prst="ellipse">
            <a:avLst/>
          </a:prstGeom>
          <a:solidFill>
            <a:schemeClr val="bg2"/>
          </a:solidFill>
        </p:spPr>
        <p:style>
          <a:lnRef idx="1">
            <a:schemeClr val="accent1"/>
          </a:lnRef>
          <a:fillRef idx="3">
            <a:schemeClr val="accent1"/>
          </a:fillRef>
          <a:effectRef idx="2">
            <a:schemeClr val="accent1"/>
          </a:effectRef>
          <a:fontRef idx="minor">
            <a:schemeClr val="lt1"/>
          </a:fontRef>
        </p:style>
        <p:txBody>
          <a:bodyPr anchor="ctr"/>
          <a:lstStyle/>
          <a:p>
            <a:pPr algn="ctr"/>
            <a:r>
              <a:rPr lang="en-US" b="1">
                <a:solidFill>
                  <a:srgbClr val="3B2C24"/>
                </a:solidFill>
                <a:ea typeface="ＭＳ Ｐゴシック" pitchFamily="-65" charset="-128"/>
              </a:rPr>
              <a:t>Demographic= Sex, gender, ethnicity</a:t>
            </a:r>
          </a:p>
        </p:txBody>
      </p:sp>
      <p:sp>
        <p:nvSpPr>
          <p:cNvPr id="6" name="Rounded Rectangle 5"/>
          <p:cNvSpPr/>
          <p:nvPr/>
        </p:nvSpPr>
        <p:spPr>
          <a:xfrm>
            <a:off x="762000" y="3046412"/>
            <a:ext cx="1981200" cy="1447800"/>
          </a:xfrm>
          <a:prstGeom prst="roundRect">
            <a:avLst/>
          </a:prstGeom>
          <a:solidFill>
            <a:schemeClr val="bg2"/>
          </a:solidFill>
        </p:spPr>
        <p:style>
          <a:lnRef idx="1">
            <a:schemeClr val="accent1"/>
          </a:lnRef>
          <a:fillRef idx="3">
            <a:schemeClr val="accent1"/>
          </a:fillRef>
          <a:effectRef idx="2">
            <a:schemeClr val="accent1"/>
          </a:effectRef>
          <a:fontRef idx="minor">
            <a:schemeClr val="lt1"/>
          </a:fontRef>
        </p:style>
        <p:txBody>
          <a:bodyPr anchor="ctr"/>
          <a:lstStyle/>
          <a:p>
            <a:pPr algn="ctr"/>
            <a:r>
              <a:rPr lang="en-US" b="1">
                <a:solidFill>
                  <a:srgbClr val="3B2C24"/>
                </a:solidFill>
                <a:ea typeface="ＭＳ Ｐゴシック" pitchFamily="-65" charset="-128"/>
              </a:rPr>
              <a:t>Rating Scales:</a:t>
            </a:r>
          </a:p>
          <a:p>
            <a:pPr algn="ctr"/>
            <a:r>
              <a:rPr lang="en-US" sz="1200">
                <a:solidFill>
                  <a:srgbClr val="3B2C24"/>
                </a:solidFill>
                <a:ea typeface="ＭＳ Ｐゴシック" pitchFamily="-65" charset="-128"/>
              </a:rPr>
              <a:t>(1 = NEVER; 5 = ALWAYS)</a:t>
            </a:r>
            <a:endParaRPr lang="en-US" sz="1200" b="1">
              <a:solidFill>
                <a:srgbClr val="3B2C24"/>
              </a:solidFill>
              <a:ea typeface="ＭＳ Ｐゴシック" pitchFamily="-65" charset="-128"/>
            </a:endParaRPr>
          </a:p>
        </p:txBody>
      </p:sp>
      <p:cxnSp>
        <p:nvCxnSpPr>
          <p:cNvPr id="23" name="Straight Arrow Connector 22"/>
          <p:cNvCxnSpPr>
            <a:cxnSpLocks noChangeShapeType="1"/>
          </p:cNvCxnSpPr>
          <p:nvPr/>
        </p:nvCxnSpPr>
        <p:spPr bwMode="auto">
          <a:xfrm>
            <a:off x="4113213" y="4492625"/>
            <a:ext cx="762000" cy="1588"/>
          </a:xfrm>
          <a:prstGeom prst="straightConnector1">
            <a:avLst/>
          </a:prstGeom>
          <a:noFill/>
          <a:ln w="25400">
            <a:solidFill>
              <a:schemeClr val="accent1"/>
            </a:solidFill>
            <a:round/>
            <a:headEnd/>
            <a:tailEnd type="arrow" w="med" len="med"/>
          </a:ln>
          <a:effectLst>
            <a:outerShdw dist="50800" dir="5400000" rotWithShape="0">
              <a:srgbClr val="4E3B30">
                <a:alpha val="59999"/>
              </a:srgbClr>
            </a:outerShdw>
          </a:effectLst>
        </p:spPr>
      </p:cxnSp>
      <p:cxnSp>
        <p:nvCxnSpPr>
          <p:cNvPr id="24" name="Straight Arrow Connector 23"/>
          <p:cNvCxnSpPr>
            <a:cxnSpLocks noChangeShapeType="1"/>
          </p:cNvCxnSpPr>
          <p:nvPr/>
        </p:nvCxnSpPr>
        <p:spPr bwMode="auto">
          <a:xfrm>
            <a:off x="4113213" y="3732213"/>
            <a:ext cx="762000" cy="1587"/>
          </a:xfrm>
          <a:prstGeom prst="straightConnector1">
            <a:avLst/>
          </a:prstGeom>
          <a:noFill/>
          <a:ln w="25400">
            <a:solidFill>
              <a:schemeClr val="accent1"/>
            </a:solidFill>
            <a:round/>
            <a:headEnd/>
            <a:tailEnd type="arrow" w="med" len="med"/>
          </a:ln>
          <a:effectLst>
            <a:outerShdw dist="50800" dir="5400000" rotWithShape="0">
              <a:srgbClr val="4E3B30">
                <a:alpha val="59999"/>
              </a:srgbClr>
            </a:outerShdw>
          </a:effectLst>
        </p:spPr>
      </p:cxnSp>
      <p:cxnSp>
        <p:nvCxnSpPr>
          <p:cNvPr id="25" name="Straight Arrow Connector 24"/>
          <p:cNvCxnSpPr>
            <a:cxnSpLocks noChangeShapeType="1"/>
          </p:cNvCxnSpPr>
          <p:nvPr/>
        </p:nvCxnSpPr>
        <p:spPr bwMode="auto">
          <a:xfrm>
            <a:off x="4113213" y="3046413"/>
            <a:ext cx="762000" cy="1587"/>
          </a:xfrm>
          <a:prstGeom prst="straightConnector1">
            <a:avLst/>
          </a:prstGeom>
          <a:noFill/>
          <a:ln w="25400">
            <a:solidFill>
              <a:schemeClr val="accent1"/>
            </a:solidFill>
            <a:round/>
            <a:headEnd/>
            <a:tailEnd type="arrow" w="med" len="med"/>
          </a:ln>
          <a:effectLst>
            <a:outerShdw dist="50800" dir="5400000" rotWithShape="0">
              <a:srgbClr val="4E3B30">
                <a:alpha val="59999"/>
              </a:srgbClr>
            </a:outerShdw>
          </a:effectLst>
        </p:spPr>
      </p:cxnSp>
      <p:sp>
        <p:nvSpPr>
          <p:cNvPr id="30" name="TextBox 29"/>
          <p:cNvSpPr txBox="1"/>
          <p:nvPr/>
        </p:nvSpPr>
        <p:spPr>
          <a:xfrm>
            <a:off x="5181600" y="1066800"/>
            <a:ext cx="3810000" cy="584200"/>
          </a:xfrm>
          <a:prstGeom prst="rect">
            <a:avLst/>
          </a:prstGeom>
          <a:noFill/>
        </p:spPr>
        <p:txBody>
          <a:bodyPr>
            <a:spAutoFit/>
          </a:bodyPr>
          <a:lstStyle/>
          <a:p>
            <a:endParaRPr lang="en-US" sz="1400">
              <a:solidFill>
                <a:srgbClr val="3B2C24"/>
              </a:solidFill>
            </a:endParaRPr>
          </a:p>
          <a:p>
            <a:endParaRPr lang="en-US"/>
          </a:p>
        </p:txBody>
      </p:sp>
      <p:cxnSp>
        <p:nvCxnSpPr>
          <p:cNvPr id="41" name="Straight Connector 40"/>
          <p:cNvCxnSpPr>
            <a:cxnSpLocks noChangeShapeType="1"/>
          </p:cNvCxnSpPr>
          <p:nvPr/>
        </p:nvCxnSpPr>
        <p:spPr bwMode="auto">
          <a:xfrm rot="5400000">
            <a:off x="3390107" y="3769519"/>
            <a:ext cx="1447800" cy="1587"/>
          </a:xfrm>
          <a:prstGeom prst="line">
            <a:avLst/>
          </a:prstGeom>
          <a:noFill/>
          <a:ln w="25400">
            <a:solidFill>
              <a:schemeClr val="accent1"/>
            </a:solidFill>
            <a:round/>
            <a:headEnd/>
            <a:tailEnd/>
          </a:ln>
          <a:effectLst>
            <a:outerShdw dist="50800" dir="5400000" rotWithShape="0">
              <a:srgbClr val="4E3B30">
                <a:alpha val="59999"/>
              </a:srgbClr>
            </a:outerShdw>
          </a:effectLst>
        </p:spPr>
      </p:cxnSp>
      <p:cxnSp>
        <p:nvCxnSpPr>
          <p:cNvPr id="44" name="Straight Arrow Connector 43"/>
          <p:cNvCxnSpPr>
            <a:cxnSpLocks noChangeShapeType="1"/>
          </p:cNvCxnSpPr>
          <p:nvPr/>
        </p:nvCxnSpPr>
        <p:spPr bwMode="auto">
          <a:xfrm>
            <a:off x="4116388" y="2741613"/>
            <a:ext cx="762000" cy="1587"/>
          </a:xfrm>
          <a:prstGeom prst="straightConnector1">
            <a:avLst/>
          </a:prstGeom>
          <a:noFill/>
          <a:ln w="25400">
            <a:solidFill>
              <a:schemeClr val="accent1"/>
            </a:solidFill>
            <a:round/>
            <a:headEnd/>
            <a:tailEnd type="arrow" w="med" len="med"/>
          </a:ln>
          <a:effectLst>
            <a:outerShdw dist="50800" dir="5400000" rotWithShape="0">
              <a:srgbClr val="4E3B30">
                <a:alpha val="59999"/>
              </a:srgbClr>
            </a:outerShdw>
          </a:effectLst>
        </p:spPr>
      </p:cxnSp>
      <p:cxnSp>
        <p:nvCxnSpPr>
          <p:cNvPr id="45" name="Straight Arrow Connector 44"/>
          <p:cNvCxnSpPr>
            <a:cxnSpLocks noChangeShapeType="1"/>
          </p:cNvCxnSpPr>
          <p:nvPr/>
        </p:nvCxnSpPr>
        <p:spPr bwMode="auto">
          <a:xfrm>
            <a:off x="4116388" y="1981200"/>
            <a:ext cx="762000" cy="1588"/>
          </a:xfrm>
          <a:prstGeom prst="straightConnector1">
            <a:avLst/>
          </a:prstGeom>
          <a:noFill/>
          <a:ln w="25400">
            <a:solidFill>
              <a:schemeClr val="accent1"/>
            </a:solidFill>
            <a:round/>
            <a:headEnd/>
            <a:tailEnd type="arrow" w="med" len="med"/>
          </a:ln>
          <a:effectLst>
            <a:outerShdw dist="50800" dir="5400000" rotWithShape="0">
              <a:srgbClr val="4E3B30">
                <a:alpha val="59999"/>
              </a:srgbClr>
            </a:outerShdw>
          </a:effectLst>
        </p:spPr>
      </p:cxnSp>
      <p:cxnSp>
        <p:nvCxnSpPr>
          <p:cNvPr id="46" name="Straight Arrow Connector 45"/>
          <p:cNvCxnSpPr>
            <a:cxnSpLocks noChangeShapeType="1"/>
          </p:cNvCxnSpPr>
          <p:nvPr/>
        </p:nvCxnSpPr>
        <p:spPr bwMode="auto">
          <a:xfrm>
            <a:off x="4116388" y="1295400"/>
            <a:ext cx="762000" cy="1588"/>
          </a:xfrm>
          <a:prstGeom prst="straightConnector1">
            <a:avLst/>
          </a:prstGeom>
          <a:noFill/>
          <a:ln w="25400">
            <a:solidFill>
              <a:schemeClr val="accent1"/>
            </a:solidFill>
            <a:round/>
            <a:headEnd/>
            <a:tailEnd type="arrow" w="med" len="med"/>
          </a:ln>
          <a:effectLst>
            <a:outerShdw dist="50800" dir="5400000" rotWithShape="0">
              <a:srgbClr val="4E3B30">
                <a:alpha val="59999"/>
              </a:srgbClr>
            </a:outerShdw>
          </a:effectLst>
        </p:spPr>
      </p:cxnSp>
      <p:cxnSp>
        <p:nvCxnSpPr>
          <p:cNvPr id="47" name="Straight Connector 46"/>
          <p:cNvCxnSpPr>
            <a:cxnSpLocks noChangeShapeType="1"/>
          </p:cNvCxnSpPr>
          <p:nvPr/>
        </p:nvCxnSpPr>
        <p:spPr bwMode="auto">
          <a:xfrm rot="5400000">
            <a:off x="3393282" y="2020094"/>
            <a:ext cx="1447800" cy="1587"/>
          </a:xfrm>
          <a:prstGeom prst="line">
            <a:avLst/>
          </a:prstGeom>
          <a:noFill/>
          <a:ln w="25400">
            <a:solidFill>
              <a:schemeClr val="accent1"/>
            </a:solidFill>
            <a:round/>
            <a:headEnd/>
            <a:tailEnd/>
          </a:ln>
          <a:effectLst>
            <a:outerShdw dist="50800" dir="5400000" rotWithShape="0">
              <a:srgbClr val="4E3B30">
                <a:alpha val="59999"/>
              </a:srgbClr>
            </a:outerShdw>
          </a:effectLst>
        </p:spPr>
      </p:cxnSp>
      <p:cxnSp>
        <p:nvCxnSpPr>
          <p:cNvPr id="48" name="Straight Arrow Connector 47"/>
          <p:cNvCxnSpPr>
            <a:cxnSpLocks noChangeShapeType="1"/>
          </p:cNvCxnSpPr>
          <p:nvPr/>
        </p:nvCxnSpPr>
        <p:spPr bwMode="auto">
          <a:xfrm>
            <a:off x="4114800" y="6551613"/>
            <a:ext cx="762000" cy="1587"/>
          </a:xfrm>
          <a:prstGeom prst="straightConnector1">
            <a:avLst/>
          </a:prstGeom>
          <a:noFill/>
          <a:ln w="25400">
            <a:solidFill>
              <a:schemeClr val="accent1"/>
            </a:solidFill>
            <a:round/>
            <a:headEnd/>
            <a:tailEnd type="arrow" w="med" len="med"/>
          </a:ln>
          <a:effectLst>
            <a:outerShdw dist="50800" dir="5400000" rotWithShape="0">
              <a:srgbClr val="4E3B30">
                <a:alpha val="59999"/>
              </a:srgbClr>
            </a:outerShdw>
          </a:effectLst>
        </p:spPr>
      </p:cxnSp>
      <p:cxnSp>
        <p:nvCxnSpPr>
          <p:cNvPr id="49" name="Straight Arrow Connector 48"/>
          <p:cNvCxnSpPr>
            <a:cxnSpLocks noChangeShapeType="1"/>
          </p:cNvCxnSpPr>
          <p:nvPr/>
        </p:nvCxnSpPr>
        <p:spPr bwMode="auto">
          <a:xfrm>
            <a:off x="4114800" y="5791200"/>
            <a:ext cx="762000" cy="1588"/>
          </a:xfrm>
          <a:prstGeom prst="straightConnector1">
            <a:avLst/>
          </a:prstGeom>
          <a:noFill/>
          <a:ln w="25400">
            <a:solidFill>
              <a:schemeClr val="accent1"/>
            </a:solidFill>
            <a:round/>
            <a:headEnd/>
            <a:tailEnd type="arrow" w="med" len="med"/>
          </a:ln>
          <a:effectLst>
            <a:outerShdw dist="50800" dir="5400000" rotWithShape="0">
              <a:srgbClr val="4E3B30">
                <a:alpha val="59999"/>
              </a:srgbClr>
            </a:outerShdw>
          </a:effectLst>
        </p:spPr>
      </p:cxnSp>
      <p:cxnSp>
        <p:nvCxnSpPr>
          <p:cNvPr id="50" name="Straight Arrow Connector 49"/>
          <p:cNvCxnSpPr>
            <a:cxnSpLocks noChangeShapeType="1"/>
          </p:cNvCxnSpPr>
          <p:nvPr/>
        </p:nvCxnSpPr>
        <p:spPr bwMode="auto">
          <a:xfrm>
            <a:off x="4114800" y="5105400"/>
            <a:ext cx="762000" cy="1588"/>
          </a:xfrm>
          <a:prstGeom prst="straightConnector1">
            <a:avLst/>
          </a:prstGeom>
          <a:noFill/>
          <a:ln w="25400">
            <a:solidFill>
              <a:schemeClr val="accent1"/>
            </a:solidFill>
            <a:round/>
            <a:headEnd/>
            <a:tailEnd type="arrow" w="med" len="med"/>
          </a:ln>
          <a:effectLst>
            <a:outerShdw dist="50800" dir="5400000" rotWithShape="0">
              <a:srgbClr val="4E3B30">
                <a:alpha val="59999"/>
              </a:srgbClr>
            </a:outerShdw>
          </a:effectLst>
        </p:spPr>
      </p:cxnSp>
      <p:cxnSp>
        <p:nvCxnSpPr>
          <p:cNvPr id="51" name="Straight Connector 50"/>
          <p:cNvCxnSpPr>
            <a:cxnSpLocks noChangeShapeType="1"/>
          </p:cNvCxnSpPr>
          <p:nvPr/>
        </p:nvCxnSpPr>
        <p:spPr bwMode="auto">
          <a:xfrm rot="5400000">
            <a:off x="3390107" y="5830094"/>
            <a:ext cx="1447800" cy="1587"/>
          </a:xfrm>
          <a:prstGeom prst="line">
            <a:avLst/>
          </a:prstGeom>
          <a:noFill/>
          <a:ln w="25400">
            <a:solidFill>
              <a:schemeClr val="accent1"/>
            </a:solidFill>
            <a:round/>
            <a:headEnd/>
            <a:tailEnd/>
          </a:ln>
          <a:effectLst>
            <a:outerShdw dist="50800" dir="5400000" rotWithShape="0">
              <a:srgbClr val="4E3B30">
                <a:alpha val="59999"/>
              </a:srgbClr>
            </a:outerShdw>
          </a:effectLst>
        </p:spPr>
      </p:cxnSp>
      <p:sp>
        <p:nvSpPr>
          <p:cNvPr id="61" name="Rectangle 60"/>
          <p:cNvSpPr/>
          <p:nvPr/>
        </p:nvSpPr>
        <p:spPr>
          <a:xfrm>
            <a:off x="5181600" y="1295400"/>
            <a:ext cx="3810000" cy="1448594"/>
          </a:xfrm>
          <a:prstGeom prst="rect">
            <a:avLst/>
          </a:prstGeom>
          <a:solidFill>
            <a:schemeClr val="bg2"/>
          </a:solidFill>
        </p:spPr>
        <p:style>
          <a:lnRef idx="1">
            <a:schemeClr val="accent1"/>
          </a:lnRef>
          <a:fillRef idx="3">
            <a:schemeClr val="accent1"/>
          </a:fillRef>
          <a:effectRef idx="2">
            <a:schemeClr val="accent1"/>
          </a:effectRef>
          <a:fontRef idx="minor">
            <a:schemeClr val="lt1"/>
          </a:fontRef>
        </p:style>
        <p:txBody>
          <a:bodyPr anchor="ctr"/>
          <a:lstStyle/>
          <a:p>
            <a:pPr eaLnBrk="0" hangingPunct="0">
              <a:spcBef>
                <a:spcPct val="30000"/>
              </a:spcBef>
            </a:pPr>
            <a:r>
              <a:rPr lang="en-US" dirty="0">
                <a:solidFill>
                  <a:srgbClr val="3B2C24"/>
                </a:solidFill>
                <a:ea typeface="ＭＳ Ｐゴシック" pitchFamily="-65" charset="-128"/>
              </a:rPr>
              <a:t>How old are you?</a:t>
            </a:r>
          </a:p>
          <a:p>
            <a:pPr eaLnBrk="0" hangingPunct="0">
              <a:spcBef>
                <a:spcPct val="30000"/>
              </a:spcBef>
            </a:pPr>
            <a:r>
              <a:rPr lang="en-US" dirty="0">
                <a:solidFill>
                  <a:srgbClr val="3B2C24"/>
                </a:solidFill>
                <a:ea typeface="ＭＳ Ｐゴシック" pitchFamily="-65" charset="-128"/>
              </a:rPr>
              <a:t>What ethnicity do you identify yourself with?</a:t>
            </a:r>
          </a:p>
          <a:p>
            <a:pPr eaLnBrk="0" hangingPunct="0">
              <a:spcBef>
                <a:spcPct val="30000"/>
              </a:spcBef>
            </a:pPr>
            <a:r>
              <a:rPr lang="en-US" dirty="0">
                <a:solidFill>
                  <a:srgbClr val="3B2C24"/>
                </a:solidFill>
                <a:ea typeface="ＭＳ Ｐゴシック" pitchFamily="-65" charset="-128"/>
              </a:rPr>
              <a:t>What gender are you?</a:t>
            </a:r>
          </a:p>
        </p:txBody>
      </p:sp>
      <p:sp>
        <p:nvSpPr>
          <p:cNvPr id="62" name="Rectangle 61"/>
          <p:cNvSpPr/>
          <p:nvPr/>
        </p:nvSpPr>
        <p:spPr>
          <a:xfrm>
            <a:off x="5181600" y="3048000"/>
            <a:ext cx="3810000" cy="1448594"/>
          </a:xfrm>
          <a:prstGeom prst="rect">
            <a:avLst/>
          </a:prstGeom>
          <a:solidFill>
            <a:schemeClr val="bg2"/>
          </a:solidFill>
        </p:spPr>
        <p:style>
          <a:lnRef idx="1">
            <a:schemeClr val="accent1"/>
          </a:lnRef>
          <a:fillRef idx="3">
            <a:schemeClr val="accent1"/>
          </a:fillRef>
          <a:effectRef idx="2">
            <a:schemeClr val="accent1"/>
          </a:effectRef>
          <a:fontRef idx="minor">
            <a:schemeClr val="lt1"/>
          </a:fontRef>
        </p:style>
        <p:txBody>
          <a:bodyPr anchor="ctr"/>
          <a:lstStyle/>
          <a:p>
            <a:pPr eaLnBrk="0" hangingPunct="0">
              <a:spcBef>
                <a:spcPct val="30000"/>
              </a:spcBef>
            </a:pPr>
            <a:r>
              <a:rPr lang="en-US" dirty="0">
                <a:solidFill>
                  <a:srgbClr val="3B2C24"/>
                </a:solidFill>
                <a:ea typeface="ＭＳ Ｐゴシック" pitchFamily="-65" charset="-128"/>
              </a:rPr>
              <a:t>Do you like Burgers? </a:t>
            </a:r>
          </a:p>
          <a:p>
            <a:pPr eaLnBrk="0" hangingPunct="0">
              <a:spcBef>
                <a:spcPct val="30000"/>
              </a:spcBef>
            </a:pPr>
            <a:r>
              <a:rPr lang="en-US" dirty="0">
                <a:solidFill>
                  <a:srgbClr val="3B2C24"/>
                </a:solidFill>
                <a:ea typeface="ＭＳ Ｐゴシック" pitchFamily="-65" charset="-128"/>
              </a:rPr>
              <a:t>How inclined are you to purchase this burger ? </a:t>
            </a:r>
          </a:p>
          <a:p>
            <a:pPr eaLnBrk="0" hangingPunct="0">
              <a:spcBef>
                <a:spcPct val="30000"/>
              </a:spcBef>
            </a:pPr>
            <a:r>
              <a:rPr lang="en-US" dirty="0">
                <a:solidFill>
                  <a:srgbClr val="3B2C24"/>
                </a:solidFill>
                <a:ea typeface="ＭＳ Ｐゴシック" pitchFamily="-65" charset="-128"/>
              </a:rPr>
              <a:t>Do you find the business advertisement appealing? </a:t>
            </a:r>
          </a:p>
        </p:txBody>
      </p:sp>
      <p:sp>
        <p:nvSpPr>
          <p:cNvPr id="63" name="Rectangle 62"/>
          <p:cNvSpPr/>
          <p:nvPr/>
        </p:nvSpPr>
        <p:spPr>
          <a:xfrm>
            <a:off x="5181600" y="5103018"/>
            <a:ext cx="3810000" cy="1448594"/>
          </a:xfrm>
          <a:prstGeom prst="rect">
            <a:avLst/>
          </a:prstGeom>
          <a:solidFill>
            <a:schemeClr val="bg2"/>
          </a:solidFill>
        </p:spPr>
        <p:style>
          <a:lnRef idx="1">
            <a:schemeClr val="accent1"/>
          </a:lnRef>
          <a:fillRef idx="3">
            <a:schemeClr val="accent1"/>
          </a:fillRef>
          <a:effectRef idx="2">
            <a:schemeClr val="accent1"/>
          </a:effectRef>
          <a:fontRef idx="minor">
            <a:schemeClr val="lt1"/>
          </a:fontRef>
        </p:style>
        <p:txBody>
          <a:bodyPr anchor="ctr"/>
          <a:lstStyle/>
          <a:p>
            <a:pPr eaLnBrk="0" hangingPunct="0">
              <a:spcBef>
                <a:spcPct val="30000"/>
              </a:spcBef>
            </a:pPr>
            <a:r>
              <a:rPr lang="en-US" dirty="0">
                <a:solidFill>
                  <a:srgbClr val="3B2C24"/>
                </a:solidFill>
                <a:ea typeface="ＭＳ Ｐゴシック" pitchFamily="-65" charset="-128"/>
              </a:rPr>
              <a:t>Do you think the body in the advertisement is attractive? </a:t>
            </a:r>
          </a:p>
          <a:p>
            <a:pPr eaLnBrk="0" hangingPunct="0">
              <a:spcBef>
                <a:spcPct val="30000"/>
              </a:spcBef>
            </a:pPr>
            <a:r>
              <a:rPr lang="en-US" dirty="0">
                <a:solidFill>
                  <a:srgbClr val="3B2C24"/>
                </a:solidFill>
                <a:ea typeface="ＭＳ Ｐゴシック" pitchFamily="-65" charset="-128"/>
              </a:rPr>
              <a:t>Do you think that the burger is reasonably priced? </a:t>
            </a:r>
          </a:p>
          <a:p>
            <a:r>
              <a:rPr lang="en-US" dirty="0">
                <a:solidFill>
                  <a:srgbClr val="3B2C24"/>
                </a:solidFill>
                <a:ea typeface="ＭＳ Ｐゴシック" pitchFamily="-65" charset="-128"/>
              </a:rPr>
              <a:t>Are you a vegetarian/vegan? </a:t>
            </a:r>
          </a:p>
        </p:txBody>
      </p:sp>
      <p:sp>
        <p:nvSpPr>
          <p:cNvPr id="64" name="Diamond 63"/>
          <p:cNvSpPr/>
          <p:nvPr/>
        </p:nvSpPr>
        <p:spPr>
          <a:xfrm>
            <a:off x="304800" y="4762500"/>
            <a:ext cx="2971800" cy="2057400"/>
          </a:xfrm>
          <a:prstGeom prst="diamond">
            <a:avLst/>
          </a:prstGeom>
          <a:solidFill>
            <a:schemeClr val="bg2"/>
          </a:solidFill>
        </p:spPr>
        <p:style>
          <a:lnRef idx="1">
            <a:schemeClr val="accent1"/>
          </a:lnRef>
          <a:fillRef idx="3">
            <a:schemeClr val="accent1"/>
          </a:fillRef>
          <a:effectRef idx="2">
            <a:schemeClr val="accent1"/>
          </a:effectRef>
          <a:fontRef idx="minor">
            <a:schemeClr val="lt1"/>
          </a:fontRef>
        </p:style>
        <p:txBody>
          <a:bodyPr anchor="ctr"/>
          <a:lstStyle/>
          <a:p>
            <a:pPr algn="ctr"/>
            <a:r>
              <a:rPr lang="en-US" b="1">
                <a:solidFill>
                  <a:srgbClr val="3B2C24"/>
                </a:solidFill>
                <a:ea typeface="ＭＳ Ｐゴシック" pitchFamily="-65" charset="-128"/>
              </a:rPr>
              <a:t>Questions of endorsement</a:t>
            </a:r>
          </a:p>
          <a:p>
            <a:pPr algn="ctr"/>
            <a:r>
              <a:rPr lang="en-US" b="1">
                <a:solidFill>
                  <a:srgbClr val="3B2C24"/>
                </a:solidFill>
                <a:ea typeface="ＭＳ Ｐゴシック" pitchFamily="-65" charset="-128"/>
              </a:rPr>
              <a:t>(1=Yes or 2= No) </a:t>
            </a:r>
          </a:p>
        </p:txBody>
      </p:sp>
      <p:cxnSp>
        <p:nvCxnSpPr>
          <p:cNvPr id="28" name="Straight Connector 27"/>
          <p:cNvCxnSpPr/>
          <p:nvPr/>
        </p:nvCxnSpPr>
        <p:spPr>
          <a:xfrm>
            <a:off x="3352800" y="1982788"/>
            <a:ext cx="5334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3352800" y="3733800"/>
            <a:ext cx="5334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a:off x="3352800" y="5791200"/>
            <a:ext cx="533400" cy="1588"/>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US" b="1" dirty="0" smtClean="0">
                <a:ea typeface="+mj-ea"/>
              </a:rPr>
              <a:t>Methods:  Procedure</a:t>
            </a:r>
            <a:r>
              <a:rPr lang="en-US" dirty="0" smtClean="0">
                <a:ea typeface="+mj-ea"/>
              </a:rPr>
              <a:t/>
            </a:r>
            <a:br>
              <a:rPr lang="en-US" dirty="0" smtClean="0">
                <a:ea typeface="+mj-ea"/>
              </a:rPr>
            </a:br>
            <a:endParaRPr lang="en-US" dirty="0">
              <a:ea typeface="+mj-ea"/>
            </a:endParaRPr>
          </a:p>
        </p:txBody>
      </p:sp>
      <p:graphicFrame>
        <p:nvGraphicFramePr>
          <p:cNvPr id="8" name="Content Placeholder 7"/>
          <p:cNvGraphicFramePr>
            <a:graphicFrameLocks noGrp="1"/>
          </p:cNvGraphicFramePr>
          <p:nvPr>
            <p:ph idx="1"/>
          </p:nvPr>
        </p:nvGraphicFramePr>
        <p:xfrm>
          <a:off x="228600" y="1143000"/>
          <a:ext cx="8686800" cy="838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ectangle 6"/>
          <p:cNvSpPr/>
          <p:nvPr/>
        </p:nvSpPr>
        <p:spPr>
          <a:xfrm>
            <a:off x="228600" y="2438400"/>
            <a:ext cx="8686800" cy="4191000"/>
          </a:xfrm>
          <a:prstGeom prst="rect">
            <a:avLst/>
          </a:prstGeom>
          <a:solidFill>
            <a:schemeClr val="bg2"/>
          </a:solidFill>
        </p:spPr>
        <p:style>
          <a:lnRef idx="1">
            <a:schemeClr val="accent1"/>
          </a:lnRef>
          <a:fillRef idx="3">
            <a:schemeClr val="accent1"/>
          </a:fillRef>
          <a:effectRef idx="2">
            <a:schemeClr val="accent1"/>
          </a:effectRef>
          <a:fontRef idx="minor">
            <a:schemeClr val="lt1"/>
          </a:fontRef>
        </p:style>
        <p:txBody>
          <a:bodyPr anchor="ctr"/>
          <a:lstStyle/>
          <a:p>
            <a:r>
              <a:rPr lang="en-US" sz="2000" dirty="0">
                <a:solidFill>
                  <a:srgbClr val="3B2C24"/>
                </a:solidFill>
                <a:ea typeface="ＭＳ Ｐゴシック" pitchFamily="-65" charset="-128"/>
              </a:rPr>
              <a:t>Step 1: Students were randomly assigned one of three internet links, each link contained a different </a:t>
            </a:r>
            <a:r>
              <a:rPr lang="en-US" sz="2000" dirty="0" smtClean="0">
                <a:solidFill>
                  <a:srgbClr val="3B2C24"/>
                </a:solidFill>
                <a:ea typeface="ＭＳ Ｐゴシック" pitchFamily="-65" charset="-128"/>
              </a:rPr>
              <a:t>graphic.</a:t>
            </a:r>
            <a:endParaRPr lang="en-US" sz="2000" dirty="0">
              <a:solidFill>
                <a:srgbClr val="3B2C24"/>
              </a:solidFill>
              <a:ea typeface="ＭＳ Ｐゴシック" pitchFamily="-65" charset="-128"/>
            </a:endParaRPr>
          </a:p>
          <a:p>
            <a:r>
              <a:rPr lang="en-US" sz="2000" dirty="0">
                <a:solidFill>
                  <a:srgbClr val="3B2C24"/>
                </a:solidFill>
                <a:ea typeface="ＭＳ Ｐゴシック" pitchFamily="-65" charset="-128"/>
              </a:rPr>
              <a:t>Step 2: Once the participant </a:t>
            </a:r>
            <a:r>
              <a:rPr lang="en-US" sz="2000" dirty="0" smtClean="0">
                <a:solidFill>
                  <a:srgbClr val="3B2C24"/>
                </a:solidFill>
                <a:ea typeface="ＭＳ Ｐゴシック" pitchFamily="-65" charset="-128"/>
              </a:rPr>
              <a:t>clicked </a:t>
            </a:r>
            <a:r>
              <a:rPr lang="en-US" sz="2000" dirty="0">
                <a:solidFill>
                  <a:srgbClr val="3B2C24"/>
                </a:solidFill>
                <a:ea typeface="ＭＳ Ｐゴシック" pitchFamily="-65" charset="-128"/>
              </a:rPr>
              <a:t>on the link, a </a:t>
            </a:r>
            <a:r>
              <a:rPr lang="en-US" sz="2000" dirty="0" smtClean="0">
                <a:solidFill>
                  <a:srgbClr val="3B2C24"/>
                </a:solidFill>
                <a:ea typeface="ＭＳ Ｐゴシック" pitchFamily="-65" charset="-128"/>
              </a:rPr>
              <a:t>website popped up.</a:t>
            </a:r>
            <a:endParaRPr lang="en-US" sz="2000" dirty="0">
              <a:solidFill>
                <a:srgbClr val="3B2C24"/>
              </a:solidFill>
              <a:ea typeface="ＭＳ Ｐゴシック" pitchFamily="-65" charset="-128"/>
            </a:endParaRPr>
          </a:p>
          <a:p>
            <a:r>
              <a:rPr lang="en-US" sz="2000" dirty="0">
                <a:solidFill>
                  <a:srgbClr val="3B2C24"/>
                </a:solidFill>
                <a:ea typeface="ＭＳ Ｐゴシック" pitchFamily="-65" charset="-128"/>
              </a:rPr>
              <a:t>Step 3: Clear instructions were </a:t>
            </a:r>
            <a:r>
              <a:rPr lang="en-US" sz="2000" dirty="0" smtClean="0">
                <a:solidFill>
                  <a:srgbClr val="3B2C24"/>
                </a:solidFill>
                <a:ea typeface="ＭＳ Ｐゴシック" pitchFamily="-65" charset="-128"/>
              </a:rPr>
              <a:t>stated; </a:t>
            </a:r>
            <a:r>
              <a:rPr lang="en-US" sz="2000" dirty="0">
                <a:solidFill>
                  <a:srgbClr val="3B2C24"/>
                </a:solidFill>
                <a:ea typeface="ＭＳ Ｐゴシック" pitchFamily="-65" charset="-128"/>
              </a:rPr>
              <a:t>they directed the </a:t>
            </a:r>
            <a:r>
              <a:rPr lang="en-US" sz="2000" dirty="0" smtClean="0">
                <a:solidFill>
                  <a:srgbClr val="3B2C24"/>
                </a:solidFill>
                <a:ea typeface="ＭＳ Ｐゴシック" pitchFamily="-65" charset="-128"/>
              </a:rPr>
              <a:t>participant to </a:t>
            </a:r>
            <a:r>
              <a:rPr lang="en-US" sz="2000" dirty="0">
                <a:solidFill>
                  <a:srgbClr val="3B2C24"/>
                </a:solidFill>
                <a:ea typeface="ＭＳ Ｐゴシック" pitchFamily="-65" charset="-128"/>
              </a:rPr>
              <a:t>click “continue” when ready to do so.</a:t>
            </a:r>
          </a:p>
          <a:p>
            <a:r>
              <a:rPr lang="en-US" sz="2000" dirty="0">
                <a:solidFill>
                  <a:srgbClr val="3B2C24"/>
                </a:solidFill>
                <a:ea typeface="ＭＳ Ｐゴシック" pitchFamily="-65" charset="-128"/>
              </a:rPr>
              <a:t>Step 4: The graphic showed up on the screen for 12 seconds.</a:t>
            </a:r>
          </a:p>
          <a:p>
            <a:r>
              <a:rPr lang="en-US" sz="2000" dirty="0">
                <a:solidFill>
                  <a:srgbClr val="3B2C24"/>
                </a:solidFill>
                <a:ea typeface="ＭＳ Ｐゴシック" pitchFamily="-65" charset="-128"/>
              </a:rPr>
              <a:t>Step 5: Once the 12 seconds was up, further instructions were offered.</a:t>
            </a:r>
          </a:p>
          <a:p>
            <a:r>
              <a:rPr lang="en-US" sz="2000" dirty="0">
                <a:solidFill>
                  <a:srgbClr val="3B2C24"/>
                </a:solidFill>
                <a:ea typeface="ＭＳ Ｐゴシック" pitchFamily="-65" charset="-128"/>
              </a:rPr>
              <a:t>Step 6: The participants were instructed to click “continue” when done reading the instructions and were directed by a link to a Google Doc survey.</a:t>
            </a:r>
          </a:p>
          <a:p>
            <a:r>
              <a:rPr lang="en-US" sz="2000" dirty="0">
                <a:solidFill>
                  <a:srgbClr val="3B2C24"/>
                </a:solidFill>
                <a:ea typeface="ＭＳ Ｐゴシック" pitchFamily="-65" charset="-128"/>
              </a:rPr>
              <a:t>Step 7: Participants had to complete the questionnaire.</a:t>
            </a:r>
          </a:p>
          <a:p>
            <a:r>
              <a:rPr lang="en-US" sz="2000" dirty="0">
                <a:solidFill>
                  <a:srgbClr val="3B2C24"/>
                </a:solidFill>
                <a:ea typeface="ＭＳ Ｐゴシック" pitchFamily="-65" charset="-128"/>
              </a:rPr>
              <a:t>Step 8: All participants were thanked for their time.  </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US" b="1" dirty="0" smtClean="0">
                <a:ea typeface="+mj-ea"/>
              </a:rPr>
              <a:t>Methods:  Data source/ Tests Used to Test Hypotheses  </a:t>
            </a:r>
            <a:r>
              <a:rPr lang="en-US" dirty="0" smtClean="0">
                <a:ea typeface="+mj-ea"/>
              </a:rPr>
              <a:t/>
            </a:r>
            <a:br>
              <a:rPr lang="en-US" dirty="0" smtClean="0">
                <a:ea typeface="+mj-ea"/>
              </a:rPr>
            </a:br>
            <a:endParaRPr lang="en-US" dirty="0">
              <a:ea typeface="+mj-ea"/>
            </a:endParaRPr>
          </a:p>
        </p:txBody>
      </p:sp>
      <p:sp>
        <p:nvSpPr>
          <p:cNvPr id="41987" name="Content Placeholder 2"/>
          <p:cNvSpPr>
            <a:spLocks noGrp="1"/>
          </p:cNvSpPr>
          <p:nvPr>
            <p:ph idx="1"/>
          </p:nvPr>
        </p:nvSpPr>
        <p:spPr/>
        <p:txBody>
          <a:bodyPr/>
          <a:lstStyle/>
          <a:p>
            <a:r>
              <a:rPr lang="en-US" dirty="0" smtClean="0"/>
              <a:t>Data Source: Data were entered into SPSS to determine the differences between each group depending on the waist-hip ratio in the advertisement.  </a:t>
            </a:r>
          </a:p>
          <a:p>
            <a:pPr lvl="1"/>
            <a:r>
              <a:rPr lang="en-US" dirty="0" smtClean="0"/>
              <a:t>Rating scales were tested using ANOVA.</a:t>
            </a:r>
          </a:p>
          <a:p>
            <a:pPr lvl="1"/>
            <a:r>
              <a:rPr lang="en-US" dirty="0" smtClean="0"/>
              <a:t>Demographic questions, and the questions of endorsement, were tested using Chi Square.</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b="1" dirty="0" smtClean="0">
                <a:ea typeface="+mj-ea"/>
              </a:rPr>
              <a:t>Statement of the Problem:</a:t>
            </a:r>
            <a:endParaRPr lang="en-US" dirty="0">
              <a:ea typeface="+mj-ea"/>
            </a:endParaRPr>
          </a:p>
        </p:txBody>
      </p:sp>
      <p:graphicFrame>
        <p:nvGraphicFramePr>
          <p:cNvPr id="7" name="Content Placeholder 6"/>
          <p:cNvGraphicFramePr>
            <a:graphicFrameLocks noGrp="1"/>
          </p:cNvGraphicFramePr>
          <p:nvPr>
            <p:ph idx="1"/>
          </p:nvPr>
        </p:nvGraphicFramePr>
        <p:xfrm>
          <a:off x="304800" y="1554163"/>
          <a:ext cx="8458200" cy="45259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b="1" dirty="0" smtClean="0">
                <a:ea typeface="+mj-ea"/>
              </a:rPr>
              <a:t>Results:  Testing Hypotheses</a:t>
            </a:r>
            <a:endParaRPr lang="en-US" dirty="0">
              <a:ea typeface="+mj-ea"/>
            </a:endParaRPr>
          </a:p>
        </p:txBody>
      </p:sp>
      <p:graphicFrame>
        <p:nvGraphicFramePr>
          <p:cNvPr id="6" name="Content Placeholder 5"/>
          <p:cNvGraphicFramePr>
            <a:graphicFrameLocks noGrp="1"/>
          </p:cNvGraphicFramePr>
          <p:nvPr>
            <p:ph idx="1"/>
          </p:nvPr>
        </p:nvGraphicFramePr>
        <p:xfrm>
          <a:off x="228600" y="1371600"/>
          <a:ext cx="7467600" cy="2103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p:cNvSpPr/>
          <p:nvPr/>
        </p:nvSpPr>
        <p:spPr>
          <a:xfrm>
            <a:off x="2743200" y="2209800"/>
            <a:ext cx="3810000" cy="923925"/>
          </a:xfrm>
          <a:prstGeom prst="rect">
            <a:avLst/>
          </a:prstGeom>
        </p:spPr>
        <p:txBody>
          <a:bodyPr>
            <a:spAutoFit/>
          </a:bodyPr>
          <a:lstStyle/>
          <a:p>
            <a:r>
              <a:rPr lang="en-US" dirty="0"/>
              <a:t>Therefore, participants were asked:</a:t>
            </a:r>
          </a:p>
          <a:p>
            <a:r>
              <a:rPr lang="en-US" i="1" dirty="0">
                <a:solidFill>
                  <a:srgbClr val="C87D0E"/>
                </a:solidFill>
                <a:effectLst>
                  <a:outerShdw blurRad="38100" dist="38100" dir="2700000" algn="tl">
                    <a:srgbClr val="C0C0C0"/>
                  </a:outerShdw>
                </a:effectLst>
              </a:rPr>
              <a:t>“How inclined are you to purchase this burger?”</a:t>
            </a:r>
          </a:p>
        </p:txBody>
      </p:sp>
      <p:graphicFrame>
        <p:nvGraphicFramePr>
          <p:cNvPr id="8" name="Table 7"/>
          <p:cNvGraphicFramePr>
            <a:graphicFrameLocks noGrp="1"/>
          </p:cNvGraphicFramePr>
          <p:nvPr/>
        </p:nvGraphicFramePr>
        <p:xfrm>
          <a:off x="228600" y="4232275"/>
          <a:ext cx="2724150" cy="1157289"/>
        </p:xfrm>
        <a:graphic>
          <a:graphicData uri="http://schemas.openxmlformats.org/drawingml/2006/table">
            <a:tbl>
              <a:tblPr/>
              <a:tblGrid>
                <a:gridCol w="908050"/>
                <a:gridCol w="908050"/>
                <a:gridCol w="908050"/>
              </a:tblGrid>
              <a:tr h="3857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2"/>
                          </a:solidFill>
                          <a:effectLst/>
                          <a:latin typeface="Franklin Gothic Book" pitchFamily="-65" charset="0"/>
                          <a:ea typeface="ＭＳ Ｐゴシック" pitchFamily="-65" charset="-128"/>
                        </a:rPr>
                        <a:t>.62</a:t>
                      </a:r>
                    </a:p>
                  </a:txBody>
                  <a:tcPr horzOverflow="overflow">
                    <a:lnL w="12700" cap="flat" cmpd="sng" algn="ctr">
                      <a:solidFill>
                        <a:srgbClr val="C17529"/>
                      </a:solidFill>
                      <a:prstDash val="solid"/>
                      <a:round/>
                      <a:headEnd type="none" w="med" len="med"/>
                      <a:tailEnd type="none" w="med" len="med"/>
                    </a:lnL>
                    <a:lnR w="12700" cap="flat" cmpd="sng" algn="ctr">
                      <a:solidFill>
                        <a:srgbClr val="C17529"/>
                      </a:solidFill>
                      <a:prstDash val="solid"/>
                      <a:round/>
                      <a:headEnd type="none" w="med" len="med"/>
                      <a:tailEnd type="none" w="med" len="med"/>
                    </a:lnR>
                    <a:lnT w="12700" cap="flat" cmpd="sng" algn="ctr">
                      <a:solidFill>
                        <a:srgbClr val="C17529"/>
                      </a:solidFill>
                      <a:prstDash val="solid"/>
                      <a:round/>
                      <a:headEnd type="none" w="med" len="med"/>
                      <a:tailEnd type="none" w="med" len="med"/>
                    </a:lnT>
                    <a:lnB w="25400" cap="flat" cmpd="sng" algn="ctr">
                      <a:solidFill>
                        <a:srgbClr val="C17529"/>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2"/>
                          </a:solidFill>
                          <a:effectLst/>
                          <a:latin typeface="Franklin Gothic Book" pitchFamily="-65" charset="0"/>
                          <a:ea typeface="ＭＳ Ｐゴシック" pitchFamily="-65" charset="-128"/>
                        </a:rPr>
                        <a:t>M= 2.52</a:t>
                      </a:r>
                    </a:p>
                  </a:txBody>
                  <a:tcPr horzOverflow="overflow">
                    <a:lnL w="12700" cap="flat" cmpd="sng" algn="ctr">
                      <a:solidFill>
                        <a:srgbClr val="C17529"/>
                      </a:solidFill>
                      <a:prstDash val="solid"/>
                      <a:round/>
                      <a:headEnd type="none" w="med" len="med"/>
                      <a:tailEnd type="none" w="med" len="med"/>
                    </a:lnL>
                    <a:lnR w="12700" cap="flat" cmpd="sng" algn="ctr">
                      <a:solidFill>
                        <a:srgbClr val="C17529"/>
                      </a:solidFill>
                      <a:prstDash val="solid"/>
                      <a:round/>
                      <a:headEnd type="none" w="med" len="med"/>
                      <a:tailEnd type="none" w="med" len="med"/>
                    </a:lnR>
                    <a:lnT w="12700" cap="flat" cmpd="sng" algn="ctr">
                      <a:solidFill>
                        <a:srgbClr val="C17529"/>
                      </a:solidFill>
                      <a:prstDash val="solid"/>
                      <a:round/>
                      <a:headEnd type="none" w="med" len="med"/>
                      <a:tailEnd type="none" w="med" len="med"/>
                    </a:lnT>
                    <a:lnB w="25400" cap="flat" cmpd="sng" algn="ctr">
                      <a:solidFill>
                        <a:srgbClr val="C17529"/>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2"/>
                          </a:solidFill>
                          <a:effectLst/>
                          <a:latin typeface="Franklin Gothic Book" pitchFamily="-65" charset="0"/>
                          <a:ea typeface="ＭＳ Ｐゴシック" pitchFamily="-65" charset="-128"/>
                        </a:rPr>
                        <a:t>SD= 1.12</a:t>
                      </a:r>
                    </a:p>
                  </a:txBody>
                  <a:tcPr horzOverflow="overflow">
                    <a:lnL w="12700" cap="flat" cmpd="sng" algn="ctr">
                      <a:solidFill>
                        <a:srgbClr val="C17529"/>
                      </a:solidFill>
                      <a:prstDash val="solid"/>
                      <a:round/>
                      <a:headEnd type="none" w="med" len="med"/>
                      <a:tailEnd type="none" w="med" len="med"/>
                    </a:lnL>
                    <a:lnR w="12700" cap="flat" cmpd="sng" algn="ctr">
                      <a:solidFill>
                        <a:srgbClr val="C17529"/>
                      </a:solidFill>
                      <a:prstDash val="solid"/>
                      <a:round/>
                      <a:headEnd type="none" w="med" len="med"/>
                      <a:tailEnd type="none" w="med" len="med"/>
                    </a:lnR>
                    <a:lnT w="12700" cap="flat" cmpd="sng" algn="ctr">
                      <a:solidFill>
                        <a:srgbClr val="C17529"/>
                      </a:solidFill>
                      <a:prstDash val="solid"/>
                      <a:round/>
                      <a:headEnd type="none" w="med" len="med"/>
                      <a:tailEnd type="none" w="med" len="med"/>
                    </a:lnT>
                    <a:lnB w="25400" cap="flat" cmpd="sng" algn="ctr">
                      <a:solidFill>
                        <a:srgbClr val="C17529"/>
                      </a:solidFill>
                      <a:prstDash val="solid"/>
                      <a:round/>
                      <a:headEnd type="none" w="med" len="med"/>
                      <a:tailEnd type="none" w="med" len="med"/>
                    </a:lnB>
                    <a:lnTlToBr>
                      <a:noFill/>
                    </a:lnTlToBr>
                    <a:lnBlToTr>
                      <a:noFill/>
                    </a:lnBlToTr>
                    <a:noFill/>
                  </a:tcPr>
                </a:tc>
              </a:tr>
              <a:tr h="3857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2"/>
                          </a:solidFill>
                          <a:effectLst/>
                          <a:latin typeface="Franklin Gothic Book" pitchFamily="-65" charset="0"/>
                          <a:ea typeface="ＭＳ Ｐゴシック" pitchFamily="-65" charset="-128"/>
                        </a:rPr>
                        <a:t>.70</a:t>
                      </a:r>
                    </a:p>
                  </a:txBody>
                  <a:tcPr horzOverflow="overflow">
                    <a:lnL w="12700" cap="flat" cmpd="sng" algn="ctr">
                      <a:solidFill>
                        <a:srgbClr val="C17529"/>
                      </a:solidFill>
                      <a:prstDash val="solid"/>
                      <a:round/>
                      <a:headEnd type="none" w="med" len="med"/>
                      <a:tailEnd type="none" w="med" len="med"/>
                    </a:lnL>
                    <a:lnR w="12700" cap="flat" cmpd="sng" algn="ctr">
                      <a:solidFill>
                        <a:srgbClr val="C17529"/>
                      </a:solidFill>
                      <a:prstDash val="solid"/>
                      <a:round/>
                      <a:headEnd type="none" w="med" len="med"/>
                      <a:tailEnd type="none" w="med" len="med"/>
                    </a:lnR>
                    <a:lnT w="25400" cap="flat" cmpd="sng" algn="ctr">
                      <a:solidFill>
                        <a:srgbClr val="C17529"/>
                      </a:solidFill>
                      <a:prstDash val="solid"/>
                      <a:round/>
                      <a:headEnd type="none" w="med" len="med"/>
                      <a:tailEnd type="none" w="med" len="med"/>
                    </a:lnT>
                    <a:lnB w="12700" cap="flat" cmpd="sng" algn="ctr">
                      <a:solidFill>
                        <a:srgbClr val="C17529"/>
                      </a:solidFill>
                      <a:prstDash val="solid"/>
                      <a:round/>
                      <a:headEnd type="none" w="med" len="med"/>
                      <a:tailEnd type="none" w="med" len="med"/>
                    </a:lnB>
                    <a:lnTlToBr>
                      <a:noFill/>
                    </a:lnTlToBr>
                    <a:lnBlToTr>
                      <a:noFill/>
                    </a:lnBlToTr>
                    <a:solidFill>
                      <a:srgbClr val="C17529">
                        <a:alpha val="20000"/>
                      </a:srgb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2"/>
                          </a:solidFill>
                          <a:effectLst/>
                          <a:latin typeface="Franklin Gothic Book" pitchFamily="-65" charset="0"/>
                          <a:ea typeface="ＭＳ Ｐゴシック" pitchFamily="-65" charset="-128"/>
                        </a:rPr>
                        <a:t>M= 2.25</a:t>
                      </a:r>
                    </a:p>
                  </a:txBody>
                  <a:tcPr horzOverflow="overflow">
                    <a:lnL w="12700" cap="flat" cmpd="sng" algn="ctr">
                      <a:solidFill>
                        <a:srgbClr val="C17529"/>
                      </a:solidFill>
                      <a:prstDash val="solid"/>
                      <a:round/>
                      <a:headEnd type="none" w="med" len="med"/>
                      <a:tailEnd type="none" w="med" len="med"/>
                    </a:lnL>
                    <a:lnR w="12700" cap="flat" cmpd="sng" algn="ctr">
                      <a:solidFill>
                        <a:srgbClr val="C17529"/>
                      </a:solidFill>
                      <a:prstDash val="solid"/>
                      <a:round/>
                      <a:headEnd type="none" w="med" len="med"/>
                      <a:tailEnd type="none" w="med" len="med"/>
                    </a:lnR>
                    <a:lnT w="25400" cap="flat" cmpd="sng" algn="ctr">
                      <a:solidFill>
                        <a:srgbClr val="C17529"/>
                      </a:solidFill>
                      <a:prstDash val="solid"/>
                      <a:round/>
                      <a:headEnd type="none" w="med" len="med"/>
                      <a:tailEnd type="none" w="med" len="med"/>
                    </a:lnT>
                    <a:lnB w="12700" cap="flat" cmpd="sng" algn="ctr">
                      <a:solidFill>
                        <a:srgbClr val="C17529"/>
                      </a:solidFill>
                      <a:prstDash val="solid"/>
                      <a:round/>
                      <a:headEnd type="none" w="med" len="med"/>
                      <a:tailEnd type="none" w="med" len="med"/>
                    </a:lnB>
                    <a:lnTlToBr>
                      <a:noFill/>
                    </a:lnTlToBr>
                    <a:lnBlToTr>
                      <a:noFill/>
                    </a:lnBlToTr>
                    <a:solidFill>
                      <a:srgbClr val="C17529">
                        <a:alpha val="20000"/>
                      </a:srgb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2"/>
                          </a:solidFill>
                          <a:effectLst/>
                          <a:latin typeface="Franklin Gothic Book" pitchFamily="-65" charset="0"/>
                          <a:ea typeface="ＭＳ Ｐゴシック" pitchFamily="-65" charset="-128"/>
                        </a:rPr>
                        <a:t>SD= .96</a:t>
                      </a:r>
                    </a:p>
                  </a:txBody>
                  <a:tcPr horzOverflow="overflow">
                    <a:lnL w="12700" cap="flat" cmpd="sng" algn="ctr">
                      <a:solidFill>
                        <a:srgbClr val="C17529"/>
                      </a:solidFill>
                      <a:prstDash val="solid"/>
                      <a:round/>
                      <a:headEnd type="none" w="med" len="med"/>
                      <a:tailEnd type="none" w="med" len="med"/>
                    </a:lnL>
                    <a:lnR w="12700" cap="flat" cmpd="sng" algn="ctr">
                      <a:solidFill>
                        <a:srgbClr val="C17529"/>
                      </a:solidFill>
                      <a:prstDash val="solid"/>
                      <a:round/>
                      <a:headEnd type="none" w="med" len="med"/>
                      <a:tailEnd type="none" w="med" len="med"/>
                    </a:lnR>
                    <a:lnT w="25400" cap="flat" cmpd="sng" algn="ctr">
                      <a:solidFill>
                        <a:srgbClr val="C17529"/>
                      </a:solidFill>
                      <a:prstDash val="solid"/>
                      <a:round/>
                      <a:headEnd type="none" w="med" len="med"/>
                      <a:tailEnd type="none" w="med" len="med"/>
                    </a:lnT>
                    <a:lnB w="12700" cap="flat" cmpd="sng" algn="ctr">
                      <a:solidFill>
                        <a:srgbClr val="C17529"/>
                      </a:solidFill>
                      <a:prstDash val="solid"/>
                      <a:round/>
                      <a:headEnd type="none" w="med" len="med"/>
                      <a:tailEnd type="none" w="med" len="med"/>
                    </a:lnB>
                    <a:lnTlToBr>
                      <a:noFill/>
                    </a:lnTlToBr>
                    <a:lnBlToTr>
                      <a:noFill/>
                    </a:lnBlToTr>
                    <a:solidFill>
                      <a:srgbClr val="C17529">
                        <a:alpha val="20000"/>
                      </a:srgbClr>
                    </a:solidFill>
                  </a:tcPr>
                </a:tc>
              </a:tr>
              <a:tr h="3857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2"/>
                          </a:solidFill>
                          <a:effectLst/>
                          <a:latin typeface="Franklin Gothic Book" pitchFamily="-65" charset="0"/>
                          <a:ea typeface="ＭＳ Ｐゴシック" pitchFamily="-65" charset="-128"/>
                        </a:rPr>
                        <a:t>.82</a:t>
                      </a:r>
                    </a:p>
                  </a:txBody>
                  <a:tcPr horzOverflow="overflow">
                    <a:lnL w="12700" cap="flat" cmpd="sng" algn="ctr">
                      <a:solidFill>
                        <a:srgbClr val="C17529"/>
                      </a:solidFill>
                      <a:prstDash val="solid"/>
                      <a:round/>
                      <a:headEnd type="none" w="med" len="med"/>
                      <a:tailEnd type="none" w="med" len="med"/>
                    </a:lnL>
                    <a:lnR w="12700" cap="flat" cmpd="sng" algn="ctr">
                      <a:solidFill>
                        <a:srgbClr val="C17529"/>
                      </a:solidFill>
                      <a:prstDash val="solid"/>
                      <a:round/>
                      <a:headEnd type="none" w="med" len="med"/>
                      <a:tailEnd type="none" w="med" len="med"/>
                    </a:lnR>
                    <a:lnT w="12700" cap="flat" cmpd="sng" algn="ctr">
                      <a:solidFill>
                        <a:srgbClr val="C17529"/>
                      </a:solidFill>
                      <a:prstDash val="solid"/>
                      <a:round/>
                      <a:headEnd type="none" w="med" len="med"/>
                      <a:tailEnd type="none" w="med" len="med"/>
                    </a:lnT>
                    <a:lnB w="12700" cap="flat" cmpd="sng" algn="ctr">
                      <a:solidFill>
                        <a:srgbClr val="C17529"/>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2"/>
                          </a:solidFill>
                          <a:effectLst/>
                          <a:latin typeface="Franklin Gothic Book" pitchFamily="-65" charset="0"/>
                          <a:ea typeface="ＭＳ Ｐゴシック" pitchFamily="-65" charset="-128"/>
                        </a:rPr>
                        <a:t>M= 2.42</a:t>
                      </a:r>
                    </a:p>
                  </a:txBody>
                  <a:tcPr horzOverflow="overflow">
                    <a:lnL w="12700" cap="flat" cmpd="sng" algn="ctr">
                      <a:solidFill>
                        <a:srgbClr val="C17529"/>
                      </a:solidFill>
                      <a:prstDash val="solid"/>
                      <a:round/>
                      <a:headEnd type="none" w="med" len="med"/>
                      <a:tailEnd type="none" w="med" len="med"/>
                    </a:lnL>
                    <a:lnR w="12700" cap="flat" cmpd="sng" algn="ctr">
                      <a:solidFill>
                        <a:srgbClr val="C17529"/>
                      </a:solidFill>
                      <a:prstDash val="solid"/>
                      <a:round/>
                      <a:headEnd type="none" w="med" len="med"/>
                      <a:tailEnd type="none" w="med" len="med"/>
                    </a:lnR>
                    <a:lnT w="12700" cap="flat" cmpd="sng" algn="ctr">
                      <a:solidFill>
                        <a:srgbClr val="C17529"/>
                      </a:solidFill>
                      <a:prstDash val="solid"/>
                      <a:round/>
                      <a:headEnd type="none" w="med" len="med"/>
                      <a:tailEnd type="none" w="med" len="med"/>
                    </a:lnT>
                    <a:lnB w="12700" cap="flat" cmpd="sng" algn="ctr">
                      <a:solidFill>
                        <a:srgbClr val="C17529"/>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2"/>
                          </a:solidFill>
                          <a:effectLst/>
                          <a:latin typeface="Franklin Gothic Book" pitchFamily="-65" charset="0"/>
                          <a:ea typeface="ＭＳ Ｐゴシック" pitchFamily="-65" charset="-128"/>
                        </a:rPr>
                        <a:t>SD= .97</a:t>
                      </a:r>
                    </a:p>
                  </a:txBody>
                  <a:tcPr horzOverflow="overflow">
                    <a:lnL w="12700" cap="flat" cmpd="sng" algn="ctr">
                      <a:solidFill>
                        <a:srgbClr val="C17529"/>
                      </a:solidFill>
                      <a:prstDash val="solid"/>
                      <a:round/>
                      <a:headEnd type="none" w="med" len="med"/>
                      <a:tailEnd type="none" w="med" len="med"/>
                    </a:lnL>
                    <a:lnR w="12700" cap="flat" cmpd="sng" algn="ctr">
                      <a:solidFill>
                        <a:srgbClr val="C17529"/>
                      </a:solidFill>
                      <a:prstDash val="solid"/>
                      <a:round/>
                      <a:headEnd type="none" w="med" len="med"/>
                      <a:tailEnd type="none" w="med" len="med"/>
                    </a:lnR>
                    <a:lnT w="12700" cap="flat" cmpd="sng" algn="ctr">
                      <a:solidFill>
                        <a:srgbClr val="C17529"/>
                      </a:solidFill>
                      <a:prstDash val="solid"/>
                      <a:round/>
                      <a:headEnd type="none" w="med" len="med"/>
                      <a:tailEnd type="none" w="med" len="med"/>
                    </a:lnT>
                    <a:lnB w="12700" cap="flat" cmpd="sng" algn="ctr">
                      <a:solidFill>
                        <a:srgbClr val="C17529"/>
                      </a:solidFill>
                      <a:prstDash val="solid"/>
                      <a:round/>
                      <a:headEnd type="none" w="med" len="med"/>
                      <a:tailEnd type="none" w="med" len="med"/>
                    </a:lnB>
                    <a:lnTlToBr>
                      <a:noFill/>
                    </a:lnTlToBr>
                    <a:lnBlToTr>
                      <a:noFill/>
                    </a:lnBlToTr>
                    <a:noFill/>
                  </a:tcPr>
                </a:tc>
              </a:tr>
            </a:tbl>
          </a:graphicData>
        </a:graphic>
      </p:graphicFrame>
      <p:sp>
        <p:nvSpPr>
          <p:cNvPr id="43032" name="TextBox 6"/>
          <p:cNvSpPr txBox="1">
            <a:spLocks noChangeArrowheads="1"/>
          </p:cNvSpPr>
          <p:nvPr/>
        </p:nvSpPr>
        <p:spPr bwMode="auto">
          <a:xfrm>
            <a:off x="5715000" y="3349823"/>
            <a:ext cx="3276600" cy="307777"/>
          </a:xfrm>
          <a:prstGeom prst="rect">
            <a:avLst/>
          </a:prstGeom>
          <a:noFill/>
          <a:ln w="9525">
            <a:noFill/>
            <a:miter lim="800000"/>
            <a:headEnd/>
            <a:tailEnd/>
          </a:ln>
        </p:spPr>
        <p:txBody>
          <a:bodyPr wrap="square">
            <a:spAutoFit/>
          </a:bodyPr>
          <a:lstStyle/>
          <a:p>
            <a:r>
              <a:rPr lang="en-US" sz="1400" b="1" dirty="0">
                <a:solidFill>
                  <a:schemeClr val="tx2"/>
                </a:solidFill>
                <a:latin typeface="Franklin Gothic Book" pitchFamily="-65" charset="0"/>
              </a:rPr>
              <a:t>F=(</a:t>
            </a:r>
            <a:r>
              <a:rPr lang="en-US" sz="1400" b="1" dirty="0" smtClean="0">
                <a:solidFill>
                  <a:schemeClr val="tx2"/>
                </a:solidFill>
                <a:latin typeface="Franklin Gothic Book" pitchFamily="-65" charset="0"/>
              </a:rPr>
              <a:t>2, 73)=.454,  </a:t>
            </a:r>
            <a:r>
              <a:rPr lang="en-US" sz="1400" b="1" dirty="0" err="1" smtClean="0">
                <a:solidFill>
                  <a:schemeClr val="tx2"/>
                </a:solidFill>
                <a:latin typeface="Franklin Gothic Book" pitchFamily="-65" charset="0"/>
              </a:rPr>
              <a:t>Mserr</a:t>
            </a:r>
            <a:r>
              <a:rPr lang="en-US" sz="1400" b="1" dirty="0" smtClean="0">
                <a:solidFill>
                  <a:schemeClr val="tx2"/>
                </a:solidFill>
                <a:latin typeface="Franklin Gothic Book" pitchFamily="-65" charset="0"/>
              </a:rPr>
              <a:t> = 1.03, p=.637</a:t>
            </a:r>
            <a:endParaRPr lang="en-US" sz="1400" b="1" dirty="0">
              <a:solidFill>
                <a:schemeClr val="tx2"/>
              </a:solidFill>
              <a:latin typeface="Franklin Gothic Book" pitchFamily="-65" charset="0"/>
            </a:endParaRPr>
          </a:p>
        </p:txBody>
      </p:sp>
      <p:sp>
        <p:nvSpPr>
          <p:cNvPr id="43033" name="TextBox 9"/>
          <p:cNvSpPr txBox="1">
            <a:spLocks noChangeArrowheads="1"/>
          </p:cNvSpPr>
          <p:nvPr/>
        </p:nvSpPr>
        <p:spPr bwMode="auto">
          <a:xfrm rot="-5400000">
            <a:off x="2391569" y="4869656"/>
            <a:ext cx="1552575" cy="277813"/>
          </a:xfrm>
          <a:prstGeom prst="rect">
            <a:avLst/>
          </a:prstGeom>
          <a:noFill/>
          <a:ln w="9525">
            <a:noFill/>
            <a:miter lim="800000"/>
            <a:headEnd/>
            <a:tailEnd/>
          </a:ln>
        </p:spPr>
        <p:txBody>
          <a:bodyPr wrap="none">
            <a:spAutoFit/>
          </a:bodyPr>
          <a:lstStyle/>
          <a:p>
            <a:r>
              <a:rPr lang="en-US" sz="1200">
                <a:solidFill>
                  <a:srgbClr val="C87D0E"/>
                </a:solidFill>
              </a:rPr>
              <a:t>Rating Scale Values</a:t>
            </a:r>
          </a:p>
        </p:txBody>
      </p:sp>
      <p:graphicFrame>
        <p:nvGraphicFramePr>
          <p:cNvPr id="10" name="Content Placeholder 3"/>
          <p:cNvGraphicFramePr>
            <a:graphicFrameLocks/>
          </p:cNvGraphicFramePr>
          <p:nvPr/>
        </p:nvGraphicFramePr>
        <p:xfrm>
          <a:off x="3306764" y="3657600"/>
          <a:ext cx="5562600" cy="3034508"/>
        </p:xfrm>
        <a:graphic>
          <a:graphicData uri="http://schemas.openxmlformats.org/drawingml/2006/chart">
            <c:chart xmlns:c="http://schemas.openxmlformats.org/drawingml/2006/chart" xmlns:r="http://schemas.openxmlformats.org/officeDocument/2006/relationships" r:id="rId7"/>
          </a:graphicData>
        </a:graphic>
      </p:graphicFrame>
      <p:sp>
        <p:nvSpPr>
          <p:cNvPr id="11" name="TextBox 10"/>
          <p:cNvSpPr txBox="1"/>
          <p:nvPr/>
        </p:nvSpPr>
        <p:spPr>
          <a:xfrm>
            <a:off x="179386" y="5415518"/>
            <a:ext cx="2849564" cy="738664"/>
          </a:xfrm>
          <a:prstGeom prst="rect">
            <a:avLst/>
          </a:prstGeom>
          <a:noFill/>
        </p:spPr>
        <p:txBody>
          <a:bodyPr wrap="square" rtlCol="0">
            <a:spAutoFit/>
          </a:bodyPr>
          <a:lstStyle/>
          <a:p>
            <a:r>
              <a:rPr lang="en-US" sz="1400" dirty="0" smtClean="0"/>
              <a:t>There was no influence of WHR on viewers inclination to purchase the product.</a:t>
            </a:r>
            <a:endParaRPr lang="en-US" sz="14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b="1" dirty="0" smtClean="0">
                <a:ea typeface="+mj-ea"/>
              </a:rPr>
              <a:t>Results:  Testing Hypotheses</a:t>
            </a:r>
            <a:endParaRPr lang="en-US" dirty="0">
              <a:ea typeface="+mj-ea"/>
            </a:endParaRPr>
          </a:p>
        </p:txBody>
      </p:sp>
      <p:graphicFrame>
        <p:nvGraphicFramePr>
          <p:cNvPr id="6" name="Content Placeholder 5"/>
          <p:cNvGraphicFramePr>
            <a:graphicFrameLocks noGrp="1"/>
          </p:cNvGraphicFramePr>
          <p:nvPr>
            <p:ph idx="1"/>
          </p:nvPr>
        </p:nvGraphicFramePr>
        <p:xfrm>
          <a:off x="304800" y="1554163"/>
          <a:ext cx="7467600" cy="21034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4"/>
          <p:cNvSpPr/>
          <p:nvPr/>
        </p:nvSpPr>
        <p:spPr>
          <a:xfrm>
            <a:off x="3124200" y="2057400"/>
            <a:ext cx="3810000" cy="1200329"/>
          </a:xfrm>
          <a:prstGeom prst="rect">
            <a:avLst/>
          </a:prstGeom>
        </p:spPr>
        <p:txBody>
          <a:bodyPr wrap="square">
            <a:spAutoFit/>
          </a:bodyPr>
          <a:lstStyle/>
          <a:p>
            <a:r>
              <a:rPr lang="en-US" dirty="0" smtClean="0"/>
              <a:t>Did males and females view the model differently in terms of her attractiveness--- regardless of her WHR?</a:t>
            </a:r>
            <a:endParaRPr lang="en-US" i="1" dirty="0">
              <a:solidFill>
                <a:srgbClr val="C87D0E"/>
              </a:solidFill>
              <a:effectLst>
                <a:outerShdw blurRad="38100" dist="38100" dir="2700000" algn="tl">
                  <a:srgbClr val="C0C0C0"/>
                </a:outerShdw>
              </a:effectLst>
            </a:endParaRPr>
          </a:p>
        </p:txBody>
      </p:sp>
      <p:graphicFrame>
        <p:nvGraphicFramePr>
          <p:cNvPr id="8" name="Table 7"/>
          <p:cNvGraphicFramePr>
            <a:graphicFrameLocks noGrp="1"/>
          </p:cNvGraphicFramePr>
          <p:nvPr/>
        </p:nvGraphicFramePr>
        <p:xfrm>
          <a:off x="457200" y="3998118"/>
          <a:ext cx="2667000" cy="771526"/>
        </p:xfrm>
        <a:graphic>
          <a:graphicData uri="http://schemas.openxmlformats.org/drawingml/2006/table">
            <a:tbl>
              <a:tblPr/>
              <a:tblGrid>
                <a:gridCol w="889000"/>
                <a:gridCol w="889000"/>
                <a:gridCol w="889000"/>
              </a:tblGrid>
              <a:tr h="3857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2"/>
                          </a:solidFill>
                          <a:effectLst/>
                          <a:latin typeface="Franklin Gothic Book" pitchFamily="-65" charset="0"/>
                          <a:ea typeface="ＭＳ Ｐゴシック" pitchFamily="-65" charset="-128"/>
                        </a:rPr>
                        <a:t>Male</a:t>
                      </a:r>
                    </a:p>
                  </a:txBody>
                  <a:tcPr horzOverflow="overflow">
                    <a:lnL w="12700" cap="flat" cmpd="sng" algn="ctr">
                      <a:solidFill>
                        <a:srgbClr val="C17529"/>
                      </a:solidFill>
                      <a:prstDash val="solid"/>
                      <a:round/>
                      <a:headEnd type="none" w="med" len="med"/>
                      <a:tailEnd type="none" w="med" len="med"/>
                    </a:lnL>
                    <a:lnR w="12700" cap="flat" cmpd="sng" algn="ctr">
                      <a:solidFill>
                        <a:srgbClr val="C17529"/>
                      </a:solidFill>
                      <a:prstDash val="solid"/>
                      <a:round/>
                      <a:headEnd type="none" w="med" len="med"/>
                      <a:tailEnd type="none" w="med" len="med"/>
                    </a:lnR>
                    <a:lnT w="12700" cap="flat" cmpd="sng" algn="ctr">
                      <a:solidFill>
                        <a:srgbClr val="C17529"/>
                      </a:solidFill>
                      <a:prstDash val="solid"/>
                      <a:round/>
                      <a:headEnd type="none" w="med" len="med"/>
                      <a:tailEnd type="none" w="med" len="med"/>
                    </a:lnT>
                    <a:lnB w="25400" cap="flat" cmpd="sng" algn="ctr">
                      <a:solidFill>
                        <a:srgbClr val="C17529"/>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2"/>
                          </a:solidFill>
                          <a:effectLst/>
                          <a:latin typeface="Franklin Gothic Book" pitchFamily="-65" charset="0"/>
                          <a:ea typeface="ＭＳ Ｐゴシック" pitchFamily="-65" charset="-128"/>
                        </a:rPr>
                        <a:t>M= 4.58</a:t>
                      </a:r>
                    </a:p>
                  </a:txBody>
                  <a:tcPr horzOverflow="overflow">
                    <a:lnL w="12700" cap="flat" cmpd="sng" algn="ctr">
                      <a:solidFill>
                        <a:srgbClr val="C17529"/>
                      </a:solidFill>
                      <a:prstDash val="solid"/>
                      <a:round/>
                      <a:headEnd type="none" w="med" len="med"/>
                      <a:tailEnd type="none" w="med" len="med"/>
                    </a:lnL>
                    <a:lnR w="12700" cap="flat" cmpd="sng" algn="ctr">
                      <a:solidFill>
                        <a:srgbClr val="C17529"/>
                      </a:solidFill>
                      <a:prstDash val="solid"/>
                      <a:round/>
                      <a:headEnd type="none" w="med" len="med"/>
                      <a:tailEnd type="none" w="med" len="med"/>
                    </a:lnR>
                    <a:lnT w="12700" cap="flat" cmpd="sng" algn="ctr">
                      <a:solidFill>
                        <a:srgbClr val="C17529"/>
                      </a:solidFill>
                      <a:prstDash val="solid"/>
                      <a:round/>
                      <a:headEnd type="none" w="med" len="med"/>
                      <a:tailEnd type="none" w="med" len="med"/>
                    </a:lnT>
                    <a:lnB w="25400" cap="flat" cmpd="sng" algn="ctr">
                      <a:solidFill>
                        <a:srgbClr val="C17529"/>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2"/>
                          </a:solidFill>
                          <a:effectLst/>
                          <a:latin typeface="Franklin Gothic Book" pitchFamily="-65" charset="0"/>
                          <a:ea typeface="ＭＳ Ｐゴシック" pitchFamily="-65" charset="-128"/>
                        </a:rPr>
                        <a:t>SD= ..564</a:t>
                      </a:r>
                    </a:p>
                  </a:txBody>
                  <a:tcPr horzOverflow="overflow">
                    <a:lnL w="12700" cap="flat" cmpd="sng" algn="ctr">
                      <a:solidFill>
                        <a:srgbClr val="C17529"/>
                      </a:solidFill>
                      <a:prstDash val="solid"/>
                      <a:round/>
                      <a:headEnd type="none" w="med" len="med"/>
                      <a:tailEnd type="none" w="med" len="med"/>
                    </a:lnL>
                    <a:lnR w="12700" cap="flat" cmpd="sng" algn="ctr">
                      <a:solidFill>
                        <a:srgbClr val="C17529"/>
                      </a:solidFill>
                      <a:prstDash val="solid"/>
                      <a:round/>
                      <a:headEnd type="none" w="med" len="med"/>
                      <a:tailEnd type="none" w="med" len="med"/>
                    </a:lnR>
                    <a:lnT w="12700" cap="flat" cmpd="sng" algn="ctr">
                      <a:solidFill>
                        <a:srgbClr val="C17529"/>
                      </a:solidFill>
                      <a:prstDash val="solid"/>
                      <a:round/>
                      <a:headEnd type="none" w="med" len="med"/>
                      <a:tailEnd type="none" w="med" len="med"/>
                    </a:lnT>
                    <a:lnB w="25400" cap="flat" cmpd="sng" algn="ctr">
                      <a:solidFill>
                        <a:srgbClr val="C17529"/>
                      </a:solidFill>
                      <a:prstDash val="solid"/>
                      <a:round/>
                      <a:headEnd type="none" w="med" len="med"/>
                      <a:tailEnd type="none" w="med" len="med"/>
                    </a:lnB>
                    <a:lnTlToBr>
                      <a:noFill/>
                    </a:lnTlToBr>
                    <a:lnBlToTr>
                      <a:noFill/>
                    </a:lnBlToTr>
                    <a:noFill/>
                  </a:tcPr>
                </a:tc>
              </a:tr>
              <a:tr h="3857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2"/>
                          </a:solidFill>
                          <a:effectLst/>
                          <a:latin typeface="Franklin Gothic Book" pitchFamily="-65" charset="0"/>
                          <a:ea typeface="ＭＳ Ｐゴシック" pitchFamily="-65" charset="-128"/>
                        </a:rPr>
                        <a:t>Female</a:t>
                      </a:r>
                    </a:p>
                  </a:txBody>
                  <a:tcPr horzOverflow="overflow">
                    <a:lnL w="12700" cap="flat" cmpd="sng" algn="ctr">
                      <a:solidFill>
                        <a:srgbClr val="C17529"/>
                      </a:solidFill>
                      <a:prstDash val="solid"/>
                      <a:round/>
                      <a:headEnd type="none" w="med" len="med"/>
                      <a:tailEnd type="none" w="med" len="med"/>
                    </a:lnL>
                    <a:lnR w="12700" cap="flat" cmpd="sng" algn="ctr">
                      <a:solidFill>
                        <a:srgbClr val="C17529"/>
                      </a:solidFill>
                      <a:prstDash val="solid"/>
                      <a:round/>
                      <a:headEnd type="none" w="med" len="med"/>
                      <a:tailEnd type="none" w="med" len="med"/>
                    </a:lnR>
                    <a:lnT w="25400" cap="flat" cmpd="sng" algn="ctr">
                      <a:solidFill>
                        <a:srgbClr val="C17529"/>
                      </a:solidFill>
                      <a:prstDash val="solid"/>
                      <a:round/>
                      <a:headEnd type="none" w="med" len="med"/>
                      <a:tailEnd type="none" w="med" len="med"/>
                    </a:lnT>
                    <a:lnB w="12700" cap="flat" cmpd="sng" algn="ctr">
                      <a:solidFill>
                        <a:srgbClr val="C17529"/>
                      </a:solidFill>
                      <a:prstDash val="solid"/>
                      <a:round/>
                      <a:headEnd type="none" w="med" len="med"/>
                      <a:tailEnd type="none" w="med" len="med"/>
                    </a:lnB>
                    <a:lnTlToBr>
                      <a:noFill/>
                    </a:lnTlToBr>
                    <a:lnBlToTr>
                      <a:noFill/>
                    </a:lnBlToTr>
                    <a:solidFill>
                      <a:srgbClr val="C17529">
                        <a:alpha val="20000"/>
                      </a:srgb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2"/>
                          </a:solidFill>
                          <a:effectLst/>
                          <a:latin typeface="Franklin Gothic Book" pitchFamily="-65" charset="0"/>
                          <a:ea typeface="ＭＳ Ｐゴシック" pitchFamily="-65" charset="-128"/>
                        </a:rPr>
                        <a:t>M= 3.98</a:t>
                      </a:r>
                    </a:p>
                  </a:txBody>
                  <a:tcPr horzOverflow="overflow">
                    <a:lnL w="12700" cap="flat" cmpd="sng" algn="ctr">
                      <a:solidFill>
                        <a:srgbClr val="C17529"/>
                      </a:solidFill>
                      <a:prstDash val="solid"/>
                      <a:round/>
                      <a:headEnd type="none" w="med" len="med"/>
                      <a:tailEnd type="none" w="med" len="med"/>
                    </a:lnL>
                    <a:lnR w="12700" cap="flat" cmpd="sng" algn="ctr">
                      <a:solidFill>
                        <a:srgbClr val="C17529"/>
                      </a:solidFill>
                      <a:prstDash val="solid"/>
                      <a:round/>
                      <a:headEnd type="none" w="med" len="med"/>
                      <a:tailEnd type="none" w="med" len="med"/>
                    </a:lnR>
                    <a:lnT w="25400" cap="flat" cmpd="sng" algn="ctr">
                      <a:solidFill>
                        <a:srgbClr val="C17529"/>
                      </a:solidFill>
                      <a:prstDash val="solid"/>
                      <a:round/>
                      <a:headEnd type="none" w="med" len="med"/>
                      <a:tailEnd type="none" w="med" len="med"/>
                    </a:lnT>
                    <a:lnB w="12700" cap="flat" cmpd="sng" algn="ctr">
                      <a:solidFill>
                        <a:srgbClr val="C17529"/>
                      </a:solidFill>
                      <a:prstDash val="solid"/>
                      <a:round/>
                      <a:headEnd type="none" w="med" len="med"/>
                      <a:tailEnd type="none" w="med" len="med"/>
                    </a:lnB>
                    <a:lnTlToBr>
                      <a:noFill/>
                    </a:lnTlToBr>
                    <a:lnBlToTr>
                      <a:noFill/>
                    </a:lnBlToTr>
                    <a:solidFill>
                      <a:srgbClr val="C17529">
                        <a:alpha val="20000"/>
                      </a:srgb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2"/>
                          </a:solidFill>
                          <a:effectLst/>
                          <a:latin typeface="Franklin Gothic Book" pitchFamily="-65" charset="0"/>
                          <a:ea typeface="ＭＳ Ｐゴシック" pitchFamily="-65" charset="-128"/>
                        </a:rPr>
                        <a:t>SD=  .869</a:t>
                      </a:r>
                    </a:p>
                  </a:txBody>
                  <a:tcPr horzOverflow="overflow">
                    <a:lnL w="12700" cap="flat" cmpd="sng" algn="ctr">
                      <a:solidFill>
                        <a:srgbClr val="C17529"/>
                      </a:solidFill>
                      <a:prstDash val="solid"/>
                      <a:round/>
                      <a:headEnd type="none" w="med" len="med"/>
                      <a:tailEnd type="none" w="med" len="med"/>
                    </a:lnL>
                    <a:lnR w="12700" cap="flat" cmpd="sng" algn="ctr">
                      <a:solidFill>
                        <a:srgbClr val="C17529"/>
                      </a:solidFill>
                      <a:prstDash val="solid"/>
                      <a:round/>
                      <a:headEnd type="none" w="med" len="med"/>
                      <a:tailEnd type="none" w="med" len="med"/>
                    </a:lnR>
                    <a:lnT w="25400" cap="flat" cmpd="sng" algn="ctr">
                      <a:solidFill>
                        <a:srgbClr val="C17529"/>
                      </a:solidFill>
                      <a:prstDash val="solid"/>
                      <a:round/>
                      <a:headEnd type="none" w="med" len="med"/>
                      <a:tailEnd type="none" w="med" len="med"/>
                    </a:lnT>
                    <a:lnB w="12700" cap="flat" cmpd="sng" algn="ctr">
                      <a:solidFill>
                        <a:srgbClr val="C17529"/>
                      </a:solidFill>
                      <a:prstDash val="solid"/>
                      <a:round/>
                      <a:headEnd type="none" w="med" len="med"/>
                      <a:tailEnd type="none" w="med" len="med"/>
                    </a:lnB>
                    <a:lnTlToBr>
                      <a:noFill/>
                    </a:lnTlToBr>
                    <a:lnBlToTr>
                      <a:noFill/>
                    </a:lnBlToTr>
                    <a:solidFill>
                      <a:srgbClr val="C17529">
                        <a:alpha val="20000"/>
                      </a:srgbClr>
                    </a:solidFill>
                  </a:tcPr>
                </a:tc>
              </a:tr>
            </a:tbl>
          </a:graphicData>
        </a:graphic>
      </p:graphicFrame>
      <p:sp>
        <p:nvSpPr>
          <p:cNvPr id="44057" name="TextBox 9"/>
          <p:cNvSpPr txBox="1">
            <a:spLocks noChangeArrowheads="1"/>
          </p:cNvSpPr>
          <p:nvPr/>
        </p:nvSpPr>
        <p:spPr bwMode="auto">
          <a:xfrm rot="-5400000">
            <a:off x="2605088" y="4870450"/>
            <a:ext cx="1552575" cy="276225"/>
          </a:xfrm>
          <a:prstGeom prst="rect">
            <a:avLst/>
          </a:prstGeom>
          <a:noFill/>
          <a:ln w="9525">
            <a:noFill/>
            <a:miter lim="800000"/>
            <a:headEnd/>
            <a:tailEnd/>
          </a:ln>
        </p:spPr>
        <p:txBody>
          <a:bodyPr>
            <a:spAutoFit/>
          </a:bodyPr>
          <a:lstStyle/>
          <a:p>
            <a:r>
              <a:rPr lang="en-US" sz="1200">
                <a:solidFill>
                  <a:srgbClr val="C87D0E"/>
                </a:solidFill>
              </a:rPr>
              <a:t>Rating Scale Values</a:t>
            </a:r>
          </a:p>
        </p:txBody>
      </p:sp>
      <p:graphicFrame>
        <p:nvGraphicFramePr>
          <p:cNvPr id="9" name="Content Placeholder 5"/>
          <p:cNvGraphicFramePr>
            <a:graphicFrameLocks/>
          </p:cNvGraphicFramePr>
          <p:nvPr/>
        </p:nvGraphicFramePr>
        <p:xfrm>
          <a:off x="3519488" y="3505199"/>
          <a:ext cx="5472111" cy="3200401"/>
        </p:xfrm>
        <a:graphic>
          <a:graphicData uri="http://schemas.openxmlformats.org/drawingml/2006/chart">
            <c:chart xmlns:c="http://schemas.openxmlformats.org/drawingml/2006/chart" xmlns:r="http://schemas.openxmlformats.org/officeDocument/2006/relationships" r:id="rId8"/>
          </a:graphicData>
        </a:graphic>
      </p:graphicFrame>
      <p:sp>
        <p:nvSpPr>
          <p:cNvPr id="10" name="TextBox 6"/>
          <p:cNvSpPr txBox="1">
            <a:spLocks noChangeArrowheads="1"/>
          </p:cNvSpPr>
          <p:nvPr/>
        </p:nvSpPr>
        <p:spPr bwMode="auto">
          <a:xfrm>
            <a:off x="457200" y="4876800"/>
            <a:ext cx="2819400" cy="276999"/>
          </a:xfrm>
          <a:prstGeom prst="rect">
            <a:avLst/>
          </a:prstGeom>
          <a:noFill/>
          <a:ln w="9525">
            <a:noFill/>
            <a:miter lim="800000"/>
            <a:headEnd/>
            <a:tailEnd/>
          </a:ln>
        </p:spPr>
        <p:txBody>
          <a:bodyPr wrap="square">
            <a:spAutoFit/>
          </a:bodyPr>
          <a:lstStyle/>
          <a:p>
            <a:r>
              <a:rPr lang="en-US" sz="1200" b="1" dirty="0">
                <a:solidFill>
                  <a:schemeClr val="tx2"/>
                </a:solidFill>
                <a:latin typeface="Franklin Gothic Book" pitchFamily="-65" charset="0"/>
              </a:rPr>
              <a:t>F</a:t>
            </a:r>
            <a:r>
              <a:rPr lang="en-US" sz="1200" b="1" dirty="0" smtClean="0">
                <a:solidFill>
                  <a:schemeClr val="tx2"/>
                </a:solidFill>
                <a:latin typeface="Franklin Gothic Book" pitchFamily="-65" charset="0"/>
              </a:rPr>
              <a:t>=(</a:t>
            </a:r>
            <a:r>
              <a:rPr lang="en-US" sz="1200" b="1" dirty="0">
                <a:solidFill>
                  <a:schemeClr val="tx2"/>
                </a:solidFill>
                <a:latin typeface="Franklin Gothic Book" pitchFamily="-65" charset="0"/>
              </a:rPr>
              <a:t>1</a:t>
            </a:r>
            <a:r>
              <a:rPr lang="en-US" sz="1200" b="1" dirty="0" smtClean="0">
                <a:solidFill>
                  <a:schemeClr val="tx2"/>
                </a:solidFill>
                <a:latin typeface="Franklin Gothic Book" pitchFamily="-65" charset="0"/>
              </a:rPr>
              <a:t>, 73)= 15.81,  </a:t>
            </a:r>
            <a:r>
              <a:rPr lang="en-US" sz="1200" b="1" dirty="0" err="1" smtClean="0">
                <a:solidFill>
                  <a:schemeClr val="tx2"/>
                </a:solidFill>
                <a:latin typeface="Franklin Gothic Book" pitchFamily="-65" charset="0"/>
              </a:rPr>
              <a:t>Mserr</a:t>
            </a:r>
            <a:r>
              <a:rPr lang="en-US" sz="1200" b="1" dirty="0" smtClean="0">
                <a:solidFill>
                  <a:schemeClr val="tx2"/>
                </a:solidFill>
                <a:latin typeface="Franklin Gothic Book" pitchFamily="-65" charset="0"/>
              </a:rPr>
              <a:t> = .466, p=.000</a:t>
            </a:r>
            <a:endParaRPr lang="en-US" sz="1200" b="1" dirty="0">
              <a:solidFill>
                <a:schemeClr val="tx2"/>
              </a:solidFill>
              <a:latin typeface="Franklin Gothic Book" pitchFamily="-65" charset="0"/>
            </a:endParaRPr>
          </a:p>
        </p:txBody>
      </p:sp>
      <p:sp>
        <p:nvSpPr>
          <p:cNvPr id="11" name="TextBox 10"/>
          <p:cNvSpPr txBox="1"/>
          <p:nvPr/>
        </p:nvSpPr>
        <p:spPr>
          <a:xfrm>
            <a:off x="393699" y="5153799"/>
            <a:ext cx="2849564" cy="738664"/>
          </a:xfrm>
          <a:prstGeom prst="rect">
            <a:avLst/>
          </a:prstGeom>
          <a:noFill/>
        </p:spPr>
        <p:txBody>
          <a:bodyPr wrap="square" rtlCol="0">
            <a:spAutoFit/>
          </a:bodyPr>
          <a:lstStyle/>
          <a:p>
            <a:r>
              <a:rPr lang="en-US" sz="1400" dirty="0" smtClean="0"/>
              <a:t>This finding does not address Hypothesis #2, but nevertheless is interesting.</a:t>
            </a:r>
            <a:endParaRPr lang="en-US" sz="14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b="1" dirty="0" smtClean="0">
                <a:ea typeface="+mj-ea"/>
              </a:rPr>
              <a:t>Results:  Testing Hypotheses</a:t>
            </a:r>
            <a:endParaRPr lang="en-US" dirty="0">
              <a:ea typeface="+mj-ea"/>
            </a:endParaRPr>
          </a:p>
        </p:txBody>
      </p:sp>
      <p:graphicFrame>
        <p:nvGraphicFramePr>
          <p:cNvPr id="6" name="Content Placeholder 5"/>
          <p:cNvGraphicFramePr>
            <a:graphicFrameLocks noGrp="1"/>
          </p:cNvGraphicFramePr>
          <p:nvPr>
            <p:ph idx="1"/>
          </p:nvPr>
        </p:nvGraphicFramePr>
        <p:xfrm>
          <a:off x="304800" y="1554163"/>
          <a:ext cx="7467600" cy="21034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4"/>
          <p:cNvSpPr/>
          <p:nvPr/>
        </p:nvSpPr>
        <p:spPr>
          <a:xfrm>
            <a:off x="3124200" y="2057400"/>
            <a:ext cx="3962400" cy="923330"/>
          </a:xfrm>
          <a:prstGeom prst="rect">
            <a:avLst/>
          </a:prstGeom>
        </p:spPr>
        <p:txBody>
          <a:bodyPr wrap="square">
            <a:spAutoFit/>
          </a:bodyPr>
          <a:lstStyle/>
          <a:p>
            <a:r>
              <a:rPr lang="en-US" dirty="0" smtClean="0"/>
              <a:t>Did males and females as ONE combined group find the model more attractive, if her WHR was .70?</a:t>
            </a:r>
            <a:endParaRPr lang="en-US" i="1" dirty="0">
              <a:solidFill>
                <a:srgbClr val="C87D0E"/>
              </a:solidFill>
              <a:effectLst>
                <a:outerShdw blurRad="38100" dist="38100" dir="2700000" algn="tl">
                  <a:srgbClr val="C0C0C0"/>
                </a:outerShdw>
              </a:effectLst>
            </a:endParaRPr>
          </a:p>
        </p:txBody>
      </p:sp>
      <p:graphicFrame>
        <p:nvGraphicFramePr>
          <p:cNvPr id="8" name="Table 7"/>
          <p:cNvGraphicFramePr>
            <a:graphicFrameLocks noGrp="1"/>
          </p:cNvGraphicFramePr>
          <p:nvPr/>
        </p:nvGraphicFramePr>
        <p:xfrm>
          <a:off x="457200" y="3886200"/>
          <a:ext cx="2667000" cy="1371600"/>
        </p:xfrm>
        <a:graphic>
          <a:graphicData uri="http://schemas.openxmlformats.org/drawingml/2006/table">
            <a:tbl>
              <a:tblPr/>
              <a:tblGrid>
                <a:gridCol w="889000"/>
                <a:gridCol w="889000"/>
                <a:gridCol w="889000"/>
              </a:tblGrid>
              <a:tr h="3857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2"/>
                          </a:solidFill>
                          <a:effectLst/>
                          <a:latin typeface="Franklin Gothic Book" pitchFamily="-65" charset="0"/>
                          <a:ea typeface="ＭＳ Ｐゴシック" pitchFamily="-65" charset="-128"/>
                        </a:rPr>
                        <a:t>Tightened</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2"/>
                          </a:solidFill>
                          <a:effectLst/>
                          <a:latin typeface="Franklin Gothic Book" pitchFamily="-65" charset="0"/>
                          <a:ea typeface="ＭＳ Ｐゴシック" pitchFamily="-65" charset="-128"/>
                        </a:rPr>
                        <a:t>.62</a:t>
                      </a:r>
                    </a:p>
                  </a:txBody>
                  <a:tcPr horzOverflow="overflow">
                    <a:lnL w="12700" cap="flat" cmpd="sng" algn="ctr">
                      <a:solidFill>
                        <a:srgbClr val="C17529"/>
                      </a:solidFill>
                      <a:prstDash val="solid"/>
                      <a:round/>
                      <a:headEnd type="none" w="med" len="med"/>
                      <a:tailEnd type="none" w="med" len="med"/>
                    </a:lnL>
                    <a:lnR w="12700" cap="flat" cmpd="sng" algn="ctr">
                      <a:solidFill>
                        <a:srgbClr val="C17529"/>
                      </a:solidFill>
                      <a:prstDash val="solid"/>
                      <a:round/>
                      <a:headEnd type="none" w="med" len="med"/>
                      <a:tailEnd type="none" w="med" len="med"/>
                    </a:lnR>
                    <a:lnT w="12700" cap="flat" cmpd="sng" algn="ctr">
                      <a:solidFill>
                        <a:srgbClr val="C17529"/>
                      </a:solidFill>
                      <a:prstDash val="solid"/>
                      <a:round/>
                      <a:headEnd type="none" w="med" len="med"/>
                      <a:tailEnd type="none" w="med" len="med"/>
                    </a:lnT>
                    <a:lnB w="25400" cap="flat" cmpd="sng" algn="ctr">
                      <a:solidFill>
                        <a:srgbClr val="C17529"/>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2"/>
                          </a:solidFill>
                          <a:effectLst/>
                          <a:latin typeface="Franklin Gothic Book" pitchFamily="-65" charset="0"/>
                          <a:ea typeface="ＭＳ Ｐゴシック" pitchFamily="-65" charset="-128"/>
                        </a:rPr>
                        <a:t>M= 3.76</a:t>
                      </a:r>
                    </a:p>
                  </a:txBody>
                  <a:tcPr horzOverflow="overflow">
                    <a:lnL w="12700" cap="flat" cmpd="sng" algn="ctr">
                      <a:solidFill>
                        <a:srgbClr val="C17529"/>
                      </a:solidFill>
                      <a:prstDash val="solid"/>
                      <a:round/>
                      <a:headEnd type="none" w="med" len="med"/>
                      <a:tailEnd type="none" w="med" len="med"/>
                    </a:lnL>
                    <a:lnR w="12700" cap="flat" cmpd="sng" algn="ctr">
                      <a:solidFill>
                        <a:srgbClr val="C17529"/>
                      </a:solidFill>
                      <a:prstDash val="solid"/>
                      <a:round/>
                      <a:headEnd type="none" w="med" len="med"/>
                      <a:tailEnd type="none" w="med" len="med"/>
                    </a:lnR>
                    <a:lnT w="12700" cap="flat" cmpd="sng" algn="ctr">
                      <a:solidFill>
                        <a:srgbClr val="C17529"/>
                      </a:solidFill>
                      <a:prstDash val="solid"/>
                      <a:round/>
                      <a:headEnd type="none" w="med" len="med"/>
                      <a:tailEnd type="none" w="med" len="med"/>
                    </a:lnT>
                    <a:lnB w="25400" cap="flat" cmpd="sng" algn="ctr">
                      <a:solidFill>
                        <a:srgbClr val="C17529"/>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2"/>
                          </a:solidFill>
                          <a:effectLst/>
                          <a:latin typeface="Franklin Gothic Book" pitchFamily="-65" charset="0"/>
                          <a:ea typeface="ＭＳ Ｐゴシック" pitchFamily="-65" charset="-128"/>
                        </a:rPr>
                        <a:t>SD= .831</a:t>
                      </a:r>
                    </a:p>
                  </a:txBody>
                  <a:tcPr horzOverflow="overflow">
                    <a:lnL w="12700" cap="flat" cmpd="sng" algn="ctr">
                      <a:solidFill>
                        <a:srgbClr val="C17529"/>
                      </a:solidFill>
                      <a:prstDash val="solid"/>
                      <a:round/>
                      <a:headEnd type="none" w="med" len="med"/>
                      <a:tailEnd type="none" w="med" len="med"/>
                    </a:lnL>
                    <a:lnR w="12700" cap="flat" cmpd="sng" algn="ctr">
                      <a:solidFill>
                        <a:srgbClr val="C17529"/>
                      </a:solidFill>
                      <a:prstDash val="solid"/>
                      <a:round/>
                      <a:headEnd type="none" w="med" len="med"/>
                      <a:tailEnd type="none" w="med" len="med"/>
                    </a:lnR>
                    <a:lnT w="12700" cap="flat" cmpd="sng" algn="ctr">
                      <a:solidFill>
                        <a:srgbClr val="C17529"/>
                      </a:solidFill>
                      <a:prstDash val="solid"/>
                      <a:round/>
                      <a:headEnd type="none" w="med" len="med"/>
                      <a:tailEnd type="none" w="med" len="med"/>
                    </a:lnT>
                    <a:lnB w="25400" cap="flat" cmpd="sng" algn="ctr">
                      <a:solidFill>
                        <a:srgbClr val="C17529"/>
                      </a:solidFill>
                      <a:prstDash val="solid"/>
                      <a:round/>
                      <a:headEnd type="none" w="med" len="med"/>
                      <a:tailEnd type="none" w="med" len="med"/>
                    </a:lnB>
                    <a:lnTlToBr>
                      <a:noFill/>
                    </a:lnTlToBr>
                    <a:lnBlToTr>
                      <a:noFill/>
                    </a:lnBlToTr>
                    <a:noFill/>
                  </a:tcPr>
                </a:tc>
              </a:tr>
              <a:tr h="3857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2"/>
                          </a:solidFill>
                          <a:effectLst/>
                          <a:latin typeface="Franklin Gothic Book" pitchFamily="-65" charset="0"/>
                          <a:ea typeface="ＭＳ Ｐゴシック" pitchFamily="-65" charset="-128"/>
                        </a:rPr>
                        <a:t>Ideal</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2"/>
                          </a:solidFill>
                          <a:effectLst/>
                          <a:latin typeface="Franklin Gothic Book" pitchFamily="-65" charset="0"/>
                          <a:ea typeface="ＭＳ Ｐゴシック" pitchFamily="-65" charset="-128"/>
                        </a:rPr>
                        <a:t>.70</a:t>
                      </a:r>
                    </a:p>
                  </a:txBody>
                  <a:tcPr horzOverflow="overflow">
                    <a:lnL w="12700" cap="flat" cmpd="sng" algn="ctr">
                      <a:solidFill>
                        <a:srgbClr val="C17529"/>
                      </a:solidFill>
                      <a:prstDash val="solid"/>
                      <a:round/>
                      <a:headEnd type="none" w="med" len="med"/>
                      <a:tailEnd type="none" w="med" len="med"/>
                    </a:lnL>
                    <a:lnR w="12700" cap="flat" cmpd="sng" algn="ctr">
                      <a:solidFill>
                        <a:srgbClr val="C17529"/>
                      </a:solidFill>
                      <a:prstDash val="solid"/>
                      <a:round/>
                      <a:headEnd type="none" w="med" len="med"/>
                      <a:tailEnd type="none" w="med" len="med"/>
                    </a:lnR>
                    <a:lnT w="25400" cap="flat" cmpd="sng" algn="ctr">
                      <a:solidFill>
                        <a:srgbClr val="C17529"/>
                      </a:solidFill>
                      <a:prstDash val="solid"/>
                      <a:round/>
                      <a:headEnd type="none" w="med" len="med"/>
                      <a:tailEnd type="none" w="med" len="med"/>
                    </a:lnT>
                    <a:lnB w="25400" cap="flat" cmpd="sng" algn="ctr">
                      <a:solidFill>
                        <a:srgbClr val="C17529"/>
                      </a:solidFill>
                      <a:prstDash val="solid"/>
                      <a:round/>
                      <a:headEnd type="none" w="med" len="med"/>
                      <a:tailEnd type="none" w="med" len="med"/>
                    </a:lnB>
                    <a:lnTlToBr>
                      <a:noFill/>
                    </a:lnTlToBr>
                    <a:lnBlToTr>
                      <a:noFill/>
                    </a:lnBlToTr>
                    <a:solidFill>
                      <a:srgbClr val="C17529">
                        <a:alpha val="20000"/>
                      </a:srgb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2"/>
                          </a:solidFill>
                          <a:effectLst/>
                          <a:latin typeface="Franklin Gothic Book" pitchFamily="-65" charset="0"/>
                          <a:ea typeface="ＭＳ Ｐゴシック" pitchFamily="-65" charset="-128"/>
                        </a:rPr>
                        <a:t>M= 4.46</a:t>
                      </a:r>
                    </a:p>
                  </a:txBody>
                  <a:tcPr horzOverflow="overflow">
                    <a:lnL w="12700" cap="flat" cmpd="sng" algn="ctr">
                      <a:solidFill>
                        <a:srgbClr val="C17529"/>
                      </a:solidFill>
                      <a:prstDash val="solid"/>
                      <a:round/>
                      <a:headEnd type="none" w="med" len="med"/>
                      <a:tailEnd type="none" w="med" len="med"/>
                    </a:lnL>
                    <a:lnR w="12700" cap="flat" cmpd="sng" algn="ctr">
                      <a:solidFill>
                        <a:srgbClr val="C17529"/>
                      </a:solidFill>
                      <a:prstDash val="solid"/>
                      <a:round/>
                      <a:headEnd type="none" w="med" len="med"/>
                      <a:tailEnd type="none" w="med" len="med"/>
                    </a:lnR>
                    <a:lnT w="25400" cap="flat" cmpd="sng" algn="ctr">
                      <a:solidFill>
                        <a:srgbClr val="C17529"/>
                      </a:solidFill>
                      <a:prstDash val="solid"/>
                      <a:round/>
                      <a:headEnd type="none" w="med" len="med"/>
                      <a:tailEnd type="none" w="med" len="med"/>
                    </a:lnT>
                    <a:lnB w="25400" cap="flat" cmpd="sng" algn="ctr">
                      <a:solidFill>
                        <a:srgbClr val="C17529"/>
                      </a:solidFill>
                      <a:prstDash val="solid"/>
                      <a:round/>
                      <a:headEnd type="none" w="med" len="med"/>
                      <a:tailEnd type="none" w="med" len="med"/>
                    </a:lnB>
                    <a:lnTlToBr>
                      <a:noFill/>
                    </a:lnTlToBr>
                    <a:lnBlToTr>
                      <a:noFill/>
                    </a:lnBlToTr>
                    <a:solidFill>
                      <a:srgbClr val="C17529">
                        <a:alpha val="20000"/>
                      </a:srgb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2"/>
                          </a:solidFill>
                          <a:effectLst/>
                          <a:latin typeface="Franklin Gothic Book" pitchFamily="-65" charset="0"/>
                          <a:ea typeface="ＭＳ Ｐゴシック" pitchFamily="-65" charset="-128"/>
                        </a:rPr>
                        <a:t>SD=  .838</a:t>
                      </a:r>
                    </a:p>
                  </a:txBody>
                  <a:tcPr horzOverflow="overflow">
                    <a:lnL w="12700" cap="flat" cmpd="sng" algn="ctr">
                      <a:solidFill>
                        <a:srgbClr val="C17529"/>
                      </a:solidFill>
                      <a:prstDash val="solid"/>
                      <a:round/>
                      <a:headEnd type="none" w="med" len="med"/>
                      <a:tailEnd type="none" w="med" len="med"/>
                    </a:lnL>
                    <a:lnR w="12700" cap="flat" cmpd="sng" algn="ctr">
                      <a:solidFill>
                        <a:srgbClr val="C17529"/>
                      </a:solidFill>
                      <a:prstDash val="solid"/>
                      <a:round/>
                      <a:headEnd type="none" w="med" len="med"/>
                      <a:tailEnd type="none" w="med" len="med"/>
                    </a:lnR>
                    <a:lnT w="25400" cap="flat" cmpd="sng" algn="ctr">
                      <a:solidFill>
                        <a:srgbClr val="C17529"/>
                      </a:solidFill>
                      <a:prstDash val="solid"/>
                      <a:round/>
                      <a:headEnd type="none" w="med" len="med"/>
                      <a:tailEnd type="none" w="med" len="med"/>
                    </a:lnT>
                    <a:lnB w="25400" cap="flat" cmpd="sng" algn="ctr">
                      <a:solidFill>
                        <a:srgbClr val="C17529"/>
                      </a:solidFill>
                      <a:prstDash val="solid"/>
                      <a:round/>
                      <a:headEnd type="none" w="med" len="med"/>
                      <a:tailEnd type="none" w="med" len="med"/>
                    </a:lnB>
                    <a:lnTlToBr>
                      <a:noFill/>
                    </a:lnTlToBr>
                    <a:lnBlToTr>
                      <a:noFill/>
                    </a:lnBlToTr>
                    <a:solidFill>
                      <a:srgbClr val="C17529">
                        <a:alpha val="20000"/>
                      </a:srgbClr>
                    </a:solidFill>
                  </a:tcPr>
                </a:tc>
              </a:tr>
              <a:tr h="3857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2"/>
                          </a:solidFill>
                          <a:effectLst/>
                          <a:latin typeface="Franklin Gothic Book" pitchFamily="-65" charset="0"/>
                          <a:ea typeface="ＭＳ Ｐゴシック" pitchFamily="-65" charset="-128"/>
                        </a:rPr>
                        <a:t>Widened</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2"/>
                          </a:solidFill>
                          <a:effectLst/>
                          <a:latin typeface="Franklin Gothic Book" pitchFamily="-65" charset="0"/>
                          <a:ea typeface="ＭＳ Ｐゴシック" pitchFamily="-65" charset="-128"/>
                        </a:rPr>
                        <a:t>.82</a:t>
                      </a:r>
                    </a:p>
                  </a:txBody>
                  <a:tcPr horzOverflow="overflow">
                    <a:lnL w="12700" cap="flat" cmpd="sng" algn="ctr">
                      <a:solidFill>
                        <a:srgbClr val="C17529"/>
                      </a:solidFill>
                      <a:prstDash val="solid"/>
                      <a:round/>
                      <a:headEnd type="none" w="med" len="med"/>
                      <a:tailEnd type="none" w="med" len="med"/>
                    </a:lnL>
                    <a:lnR w="12700" cap="flat" cmpd="sng" algn="ctr">
                      <a:solidFill>
                        <a:srgbClr val="C17529"/>
                      </a:solidFill>
                      <a:prstDash val="solid"/>
                      <a:round/>
                      <a:headEnd type="none" w="med" len="med"/>
                      <a:tailEnd type="none" w="med" len="med"/>
                    </a:lnR>
                    <a:lnT w="25400" cap="flat" cmpd="sng" algn="ctr">
                      <a:solidFill>
                        <a:srgbClr val="C17529"/>
                      </a:solidFill>
                      <a:prstDash val="solid"/>
                      <a:round/>
                      <a:headEnd type="none" w="med" len="med"/>
                      <a:tailEnd type="none" w="med" len="med"/>
                    </a:lnT>
                    <a:lnB w="12700" cap="flat" cmpd="sng" algn="ctr">
                      <a:solidFill>
                        <a:srgbClr val="C17529"/>
                      </a:solidFill>
                      <a:prstDash val="solid"/>
                      <a:round/>
                      <a:headEnd type="none" w="med" len="med"/>
                      <a:tailEnd type="none" w="med" len="med"/>
                    </a:lnB>
                    <a:lnTlToBr>
                      <a:noFill/>
                    </a:lnTlToBr>
                    <a:lnBlToTr>
                      <a:noFill/>
                    </a:lnBlToTr>
                    <a:solidFill>
                      <a:srgbClr val="C17529">
                        <a:alpha val="20000"/>
                      </a:srgb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2"/>
                          </a:solidFill>
                          <a:effectLst/>
                          <a:latin typeface="Franklin Gothic Book" pitchFamily="-65" charset="0"/>
                          <a:ea typeface="ＭＳ Ｐゴシック" pitchFamily="-65" charset="-128"/>
                        </a:rPr>
                        <a:t>M= 4.38</a:t>
                      </a:r>
                    </a:p>
                  </a:txBody>
                  <a:tcPr horzOverflow="overflow">
                    <a:lnL w="12700" cap="flat" cmpd="sng" algn="ctr">
                      <a:solidFill>
                        <a:srgbClr val="C17529"/>
                      </a:solidFill>
                      <a:prstDash val="solid"/>
                      <a:round/>
                      <a:headEnd type="none" w="med" len="med"/>
                      <a:tailEnd type="none" w="med" len="med"/>
                    </a:lnL>
                    <a:lnR w="12700" cap="flat" cmpd="sng" algn="ctr">
                      <a:solidFill>
                        <a:srgbClr val="C17529"/>
                      </a:solidFill>
                      <a:prstDash val="solid"/>
                      <a:round/>
                      <a:headEnd type="none" w="med" len="med"/>
                      <a:tailEnd type="none" w="med" len="med"/>
                    </a:lnR>
                    <a:lnT w="25400" cap="flat" cmpd="sng" algn="ctr">
                      <a:solidFill>
                        <a:srgbClr val="C17529"/>
                      </a:solidFill>
                      <a:prstDash val="solid"/>
                      <a:round/>
                      <a:headEnd type="none" w="med" len="med"/>
                      <a:tailEnd type="none" w="med" len="med"/>
                    </a:lnT>
                    <a:lnB w="12700" cap="flat" cmpd="sng" algn="ctr">
                      <a:solidFill>
                        <a:srgbClr val="C17529"/>
                      </a:solidFill>
                      <a:prstDash val="solid"/>
                      <a:round/>
                      <a:headEnd type="none" w="med" len="med"/>
                      <a:tailEnd type="none" w="med" len="med"/>
                    </a:lnB>
                    <a:lnTlToBr>
                      <a:noFill/>
                    </a:lnTlToBr>
                    <a:lnBlToTr>
                      <a:noFill/>
                    </a:lnBlToTr>
                    <a:solidFill>
                      <a:srgbClr val="C17529">
                        <a:alpha val="20000"/>
                      </a:srgb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2"/>
                          </a:solidFill>
                          <a:effectLst/>
                          <a:latin typeface="Franklin Gothic Book" pitchFamily="-65" charset="0"/>
                          <a:ea typeface="ＭＳ Ｐゴシック" pitchFamily="-65" charset="-128"/>
                        </a:rPr>
                        <a:t>SD=  .576</a:t>
                      </a:r>
                    </a:p>
                  </a:txBody>
                  <a:tcPr horzOverflow="overflow">
                    <a:lnL w="12700" cap="flat" cmpd="sng" algn="ctr">
                      <a:solidFill>
                        <a:srgbClr val="C17529"/>
                      </a:solidFill>
                      <a:prstDash val="solid"/>
                      <a:round/>
                      <a:headEnd type="none" w="med" len="med"/>
                      <a:tailEnd type="none" w="med" len="med"/>
                    </a:lnL>
                    <a:lnR w="12700" cap="flat" cmpd="sng" algn="ctr">
                      <a:solidFill>
                        <a:srgbClr val="C17529"/>
                      </a:solidFill>
                      <a:prstDash val="solid"/>
                      <a:round/>
                      <a:headEnd type="none" w="med" len="med"/>
                      <a:tailEnd type="none" w="med" len="med"/>
                    </a:lnR>
                    <a:lnT w="25400" cap="flat" cmpd="sng" algn="ctr">
                      <a:solidFill>
                        <a:srgbClr val="C17529"/>
                      </a:solidFill>
                      <a:prstDash val="solid"/>
                      <a:round/>
                      <a:headEnd type="none" w="med" len="med"/>
                      <a:tailEnd type="none" w="med" len="med"/>
                    </a:lnT>
                    <a:lnB w="12700" cap="flat" cmpd="sng" algn="ctr">
                      <a:solidFill>
                        <a:srgbClr val="C17529"/>
                      </a:solidFill>
                      <a:prstDash val="solid"/>
                      <a:round/>
                      <a:headEnd type="none" w="med" len="med"/>
                      <a:tailEnd type="none" w="med" len="med"/>
                    </a:lnB>
                    <a:lnTlToBr>
                      <a:noFill/>
                    </a:lnTlToBr>
                    <a:lnBlToTr>
                      <a:noFill/>
                    </a:lnBlToTr>
                    <a:solidFill>
                      <a:srgbClr val="C17529">
                        <a:alpha val="20000"/>
                      </a:srgbClr>
                    </a:solidFill>
                  </a:tcPr>
                </a:tc>
              </a:tr>
            </a:tbl>
          </a:graphicData>
        </a:graphic>
      </p:graphicFrame>
      <p:sp>
        <p:nvSpPr>
          <p:cNvPr id="44057" name="TextBox 9"/>
          <p:cNvSpPr txBox="1">
            <a:spLocks noChangeArrowheads="1"/>
          </p:cNvSpPr>
          <p:nvPr/>
        </p:nvSpPr>
        <p:spPr bwMode="auto">
          <a:xfrm rot="-5400000">
            <a:off x="2605088" y="4870450"/>
            <a:ext cx="1552575" cy="276225"/>
          </a:xfrm>
          <a:prstGeom prst="rect">
            <a:avLst/>
          </a:prstGeom>
          <a:noFill/>
          <a:ln w="9525">
            <a:noFill/>
            <a:miter lim="800000"/>
            <a:headEnd/>
            <a:tailEnd/>
          </a:ln>
        </p:spPr>
        <p:txBody>
          <a:bodyPr>
            <a:spAutoFit/>
          </a:bodyPr>
          <a:lstStyle/>
          <a:p>
            <a:r>
              <a:rPr lang="en-US" sz="1200">
                <a:solidFill>
                  <a:srgbClr val="C87D0E"/>
                </a:solidFill>
              </a:rPr>
              <a:t>Rating Scale Values</a:t>
            </a:r>
          </a:p>
        </p:txBody>
      </p:sp>
      <p:sp>
        <p:nvSpPr>
          <p:cNvPr id="10" name="TextBox 6"/>
          <p:cNvSpPr txBox="1">
            <a:spLocks noChangeArrowheads="1"/>
          </p:cNvSpPr>
          <p:nvPr/>
        </p:nvSpPr>
        <p:spPr bwMode="auto">
          <a:xfrm>
            <a:off x="393699" y="5257800"/>
            <a:ext cx="2819400" cy="276999"/>
          </a:xfrm>
          <a:prstGeom prst="rect">
            <a:avLst/>
          </a:prstGeom>
          <a:noFill/>
          <a:ln w="9525">
            <a:noFill/>
            <a:miter lim="800000"/>
            <a:headEnd/>
            <a:tailEnd/>
          </a:ln>
        </p:spPr>
        <p:txBody>
          <a:bodyPr wrap="square">
            <a:spAutoFit/>
          </a:bodyPr>
          <a:lstStyle/>
          <a:p>
            <a:r>
              <a:rPr lang="en-US" sz="1200" b="1" dirty="0">
                <a:solidFill>
                  <a:schemeClr val="tx2"/>
                </a:solidFill>
                <a:latin typeface="Franklin Gothic Book" pitchFamily="-65" charset="0"/>
              </a:rPr>
              <a:t>F</a:t>
            </a:r>
            <a:r>
              <a:rPr lang="en-US" sz="1200" b="1" dirty="0" smtClean="0">
                <a:solidFill>
                  <a:schemeClr val="tx2"/>
                </a:solidFill>
                <a:latin typeface="Franklin Gothic Book" pitchFamily="-65" charset="0"/>
              </a:rPr>
              <a:t>=(2, 73)= 5.95,  </a:t>
            </a:r>
            <a:r>
              <a:rPr lang="en-US" sz="1200" b="1" dirty="0" err="1" smtClean="0">
                <a:solidFill>
                  <a:schemeClr val="tx2"/>
                </a:solidFill>
                <a:latin typeface="Franklin Gothic Book" pitchFamily="-65" charset="0"/>
              </a:rPr>
              <a:t>Mserr</a:t>
            </a:r>
            <a:r>
              <a:rPr lang="en-US" sz="1200" b="1" dirty="0" smtClean="0">
                <a:solidFill>
                  <a:schemeClr val="tx2"/>
                </a:solidFill>
                <a:latin typeface="Franklin Gothic Book" pitchFamily="-65" charset="0"/>
              </a:rPr>
              <a:t> = .466, p=.004</a:t>
            </a:r>
            <a:endParaRPr lang="en-US" sz="1200" b="1" dirty="0">
              <a:solidFill>
                <a:schemeClr val="tx2"/>
              </a:solidFill>
              <a:latin typeface="Franklin Gothic Book" pitchFamily="-65" charset="0"/>
            </a:endParaRPr>
          </a:p>
        </p:txBody>
      </p:sp>
      <p:sp>
        <p:nvSpPr>
          <p:cNvPr id="11" name="TextBox 10"/>
          <p:cNvSpPr txBox="1"/>
          <p:nvPr/>
        </p:nvSpPr>
        <p:spPr>
          <a:xfrm>
            <a:off x="381000" y="5562600"/>
            <a:ext cx="2849564" cy="954107"/>
          </a:xfrm>
          <a:prstGeom prst="rect">
            <a:avLst/>
          </a:prstGeom>
          <a:noFill/>
        </p:spPr>
        <p:txBody>
          <a:bodyPr wrap="square" rtlCol="0">
            <a:spAutoFit/>
          </a:bodyPr>
          <a:lstStyle/>
          <a:p>
            <a:r>
              <a:rPr lang="en-US" sz="1400" dirty="0" smtClean="0"/>
              <a:t>This finding does not support Hypothesis #2, because there is no difference between ideal and widened.</a:t>
            </a:r>
            <a:endParaRPr lang="en-US" sz="1400" dirty="0"/>
          </a:p>
        </p:txBody>
      </p:sp>
      <p:graphicFrame>
        <p:nvGraphicFramePr>
          <p:cNvPr id="15" name="Content Placeholder 3"/>
          <p:cNvGraphicFramePr>
            <a:graphicFrameLocks/>
          </p:cNvGraphicFramePr>
          <p:nvPr/>
        </p:nvGraphicFramePr>
        <p:xfrm>
          <a:off x="3505200" y="3352800"/>
          <a:ext cx="5372101" cy="3477400"/>
        </p:xfrm>
        <a:graphic>
          <a:graphicData uri="http://schemas.openxmlformats.org/drawingml/2006/chart">
            <c:chart xmlns:c="http://schemas.openxmlformats.org/drawingml/2006/chart" xmlns:r="http://schemas.openxmlformats.org/officeDocument/2006/relationships" r:id="rId8"/>
          </a:graphicData>
        </a:graphic>
      </p:graphicFrame>
      <p:sp>
        <p:nvSpPr>
          <p:cNvPr id="18" name="Left Brace 17"/>
          <p:cNvSpPr/>
          <p:nvPr/>
        </p:nvSpPr>
        <p:spPr>
          <a:xfrm>
            <a:off x="5715000" y="4267200"/>
            <a:ext cx="457200" cy="1524000"/>
          </a:xfrm>
          <a:prstGeom prst="leftBrace">
            <a:avLst>
              <a:gd name="adj1" fmla="val 36656"/>
              <a:gd name="adj2" fmla="val 50000"/>
            </a:avLst>
          </a:prstGeom>
        </p:spPr>
        <p:style>
          <a:lnRef idx="3">
            <a:schemeClr val="accent2"/>
          </a:lnRef>
          <a:fillRef idx="0">
            <a:schemeClr val="accent2"/>
          </a:fillRef>
          <a:effectRef idx="2">
            <a:schemeClr val="accent2"/>
          </a:effectRef>
          <a:fontRef idx="minor">
            <a:schemeClr val="tx1"/>
          </a:fontRef>
        </p:style>
        <p:txBody>
          <a:bodyPr rtlCol="0" anchor="ctr"/>
          <a:lstStyle/>
          <a:p>
            <a:pPr algn="ctr"/>
            <a:endParaRPr lang="en-US"/>
          </a:p>
        </p:txBody>
      </p:sp>
      <p:sp>
        <p:nvSpPr>
          <p:cNvPr id="19" name="TextBox 18"/>
          <p:cNvSpPr txBox="1"/>
          <p:nvPr/>
        </p:nvSpPr>
        <p:spPr>
          <a:xfrm>
            <a:off x="4774676" y="4828401"/>
            <a:ext cx="787924" cy="276999"/>
          </a:xfrm>
          <a:prstGeom prst="rect">
            <a:avLst/>
          </a:prstGeom>
          <a:noFill/>
        </p:spPr>
        <p:txBody>
          <a:bodyPr wrap="square" rtlCol="0">
            <a:spAutoFit/>
          </a:bodyPr>
          <a:lstStyle/>
          <a:p>
            <a:r>
              <a:rPr lang="en-US" sz="1200" b="1" dirty="0"/>
              <a:t>p</a:t>
            </a:r>
            <a:r>
              <a:rPr lang="en-US" sz="1200" b="1" dirty="0" smtClean="0"/>
              <a:t> = .002</a:t>
            </a:r>
            <a:endParaRPr lang="en-US" sz="1200" b="1" dirty="0"/>
          </a:p>
        </p:txBody>
      </p:sp>
      <p:sp>
        <p:nvSpPr>
          <p:cNvPr id="22" name="Left Brace 21"/>
          <p:cNvSpPr/>
          <p:nvPr/>
        </p:nvSpPr>
        <p:spPr>
          <a:xfrm>
            <a:off x="7292419" y="4419600"/>
            <a:ext cx="403781" cy="1295400"/>
          </a:xfrm>
          <a:prstGeom prst="leftBrace">
            <a:avLst>
              <a:gd name="adj1" fmla="val 60229"/>
              <a:gd name="adj2" fmla="val 50751"/>
            </a:avLst>
          </a:prstGeom>
        </p:spPr>
        <p:style>
          <a:lnRef idx="3">
            <a:schemeClr val="accent2"/>
          </a:lnRef>
          <a:fillRef idx="0">
            <a:schemeClr val="accent2"/>
          </a:fillRef>
          <a:effectRef idx="2">
            <a:schemeClr val="accent2"/>
          </a:effectRef>
          <a:fontRef idx="minor">
            <a:schemeClr val="tx1"/>
          </a:fontRef>
        </p:style>
        <p:txBody>
          <a:bodyPr rtlCol="0" anchor="ctr"/>
          <a:lstStyle/>
          <a:p>
            <a:pPr algn="ctr"/>
            <a:endParaRPr lang="en-US"/>
          </a:p>
        </p:txBody>
      </p:sp>
      <p:sp>
        <p:nvSpPr>
          <p:cNvPr id="23" name="TextBox 22"/>
          <p:cNvSpPr txBox="1"/>
          <p:nvPr/>
        </p:nvSpPr>
        <p:spPr>
          <a:xfrm>
            <a:off x="6527276" y="4953000"/>
            <a:ext cx="787924" cy="276999"/>
          </a:xfrm>
          <a:prstGeom prst="rect">
            <a:avLst/>
          </a:prstGeom>
          <a:noFill/>
        </p:spPr>
        <p:txBody>
          <a:bodyPr wrap="square" rtlCol="0">
            <a:spAutoFit/>
          </a:bodyPr>
          <a:lstStyle/>
          <a:p>
            <a:r>
              <a:rPr lang="en-US" sz="1200" b="1" dirty="0"/>
              <a:t>p</a:t>
            </a:r>
            <a:r>
              <a:rPr lang="en-US" sz="1200" b="1" dirty="0" smtClean="0"/>
              <a:t> = .010</a:t>
            </a:r>
            <a:endParaRPr lang="en-US" sz="1200" b="1" dirty="0"/>
          </a:p>
        </p:txBody>
      </p:sp>
      <p:cxnSp>
        <p:nvCxnSpPr>
          <p:cNvPr id="25" name="Straight Connector 24"/>
          <p:cNvCxnSpPr/>
          <p:nvPr/>
        </p:nvCxnSpPr>
        <p:spPr>
          <a:xfrm rot="10800000">
            <a:off x="4800600" y="5791200"/>
            <a:ext cx="2895600" cy="0"/>
          </a:xfrm>
          <a:prstGeom prst="line">
            <a:avLst/>
          </a:prstGeom>
        </p:spPr>
        <p:style>
          <a:lnRef idx="3">
            <a:schemeClr val="accent2"/>
          </a:lnRef>
          <a:fillRef idx="0">
            <a:schemeClr val="accent2"/>
          </a:fillRef>
          <a:effectRef idx="2">
            <a:schemeClr val="accent2"/>
          </a:effectRef>
          <a:fontRef idx="minor">
            <a:schemeClr val="tx1"/>
          </a:fontRef>
        </p:style>
      </p:cxn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b="1" dirty="0" smtClean="0">
                <a:ea typeface="+mj-ea"/>
              </a:rPr>
              <a:t>Results:  Testing Hypotheses</a:t>
            </a:r>
            <a:endParaRPr lang="en-US" dirty="0">
              <a:ea typeface="+mj-ea"/>
            </a:endParaRPr>
          </a:p>
        </p:txBody>
      </p:sp>
      <p:graphicFrame>
        <p:nvGraphicFramePr>
          <p:cNvPr id="6" name="Content Placeholder 5"/>
          <p:cNvGraphicFramePr>
            <a:graphicFrameLocks noGrp="1"/>
          </p:cNvGraphicFramePr>
          <p:nvPr>
            <p:ph idx="1"/>
          </p:nvPr>
        </p:nvGraphicFramePr>
        <p:xfrm>
          <a:off x="304800" y="1554163"/>
          <a:ext cx="7467600" cy="21034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8" name="Table 7"/>
          <p:cNvGraphicFramePr>
            <a:graphicFrameLocks noGrp="1"/>
          </p:cNvGraphicFramePr>
          <p:nvPr/>
        </p:nvGraphicFramePr>
        <p:xfrm>
          <a:off x="423863" y="3886200"/>
          <a:ext cx="2819400" cy="1757363"/>
        </p:xfrm>
        <a:graphic>
          <a:graphicData uri="http://schemas.openxmlformats.org/drawingml/2006/table">
            <a:tbl>
              <a:tblPr/>
              <a:tblGrid>
                <a:gridCol w="939800"/>
                <a:gridCol w="939800"/>
                <a:gridCol w="939800"/>
              </a:tblGrid>
              <a:tr h="3857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FF0000"/>
                          </a:solidFill>
                          <a:effectLst/>
                          <a:latin typeface="Franklin Gothic Book" pitchFamily="-65" charset="0"/>
                          <a:ea typeface="ＭＳ Ｐゴシック" pitchFamily="-65" charset="-128"/>
                        </a:rPr>
                        <a:t>WHR</a:t>
                      </a:r>
                    </a:p>
                  </a:txBody>
                  <a:tcPr horzOverflow="overflow">
                    <a:lnL w="12700" cap="flat" cmpd="sng" algn="ctr">
                      <a:solidFill>
                        <a:srgbClr val="C17529"/>
                      </a:solidFill>
                      <a:prstDash val="solid"/>
                      <a:round/>
                      <a:headEnd type="none" w="med" len="med"/>
                      <a:tailEnd type="none" w="med" len="med"/>
                    </a:lnL>
                    <a:lnR w="12700" cap="flat" cmpd="sng" algn="ctr">
                      <a:solidFill>
                        <a:srgbClr val="C17529"/>
                      </a:solidFill>
                      <a:prstDash val="solid"/>
                      <a:round/>
                      <a:headEnd type="none" w="med" len="med"/>
                      <a:tailEnd type="none" w="med" len="med"/>
                    </a:lnR>
                    <a:lnT w="12700" cap="flat" cmpd="sng" algn="ctr">
                      <a:solidFill>
                        <a:srgbClr val="C17529"/>
                      </a:solidFill>
                      <a:prstDash val="solid"/>
                      <a:round/>
                      <a:headEnd type="none" w="med" len="med"/>
                      <a:tailEnd type="none" w="med" len="med"/>
                    </a:lnT>
                    <a:lnB w="25400" cap="flat" cmpd="sng" algn="ctr">
                      <a:solidFill>
                        <a:srgbClr val="C17529"/>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2"/>
                          </a:solidFill>
                          <a:effectLst/>
                          <a:latin typeface="Franklin Gothic Book" pitchFamily="-65" charset="0"/>
                          <a:ea typeface="ＭＳ Ｐゴシック" pitchFamily="-65" charset="-128"/>
                        </a:rPr>
                        <a:t>Males</a:t>
                      </a:r>
                    </a:p>
                  </a:txBody>
                  <a:tcPr horzOverflow="overflow">
                    <a:lnL w="12700" cap="flat" cmpd="sng" algn="ctr">
                      <a:solidFill>
                        <a:srgbClr val="C17529"/>
                      </a:solidFill>
                      <a:prstDash val="solid"/>
                      <a:round/>
                      <a:headEnd type="none" w="med" len="med"/>
                      <a:tailEnd type="none" w="med" len="med"/>
                    </a:lnL>
                    <a:lnR w="12700" cap="flat" cmpd="sng" algn="ctr">
                      <a:solidFill>
                        <a:srgbClr val="C17529"/>
                      </a:solidFill>
                      <a:prstDash val="solid"/>
                      <a:round/>
                      <a:headEnd type="none" w="med" len="med"/>
                      <a:tailEnd type="none" w="med" len="med"/>
                    </a:lnR>
                    <a:lnT w="12700" cap="flat" cmpd="sng" algn="ctr">
                      <a:solidFill>
                        <a:srgbClr val="C17529"/>
                      </a:solidFill>
                      <a:prstDash val="solid"/>
                      <a:round/>
                      <a:headEnd type="none" w="med" len="med"/>
                      <a:tailEnd type="none" w="med" len="med"/>
                    </a:lnT>
                    <a:lnB w="25400" cap="flat" cmpd="sng" algn="ctr">
                      <a:solidFill>
                        <a:srgbClr val="C17529"/>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2"/>
                          </a:solidFill>
                          <a:effectLst/>
                          <a:latin typeface="Franklin Gothic Book" pitchFamily="-65" charset="0"/>
                          <a:ea typeface="ＭＳ Ｐゴシック" pitchFamily="-65" charset="-128"/>
                        </a:rPr>
                        <a:t>Females</a:t>
                      </a:r>
                    </a:p>
                  </a:txBody>
                  <a:tcPr horzOverflow="overflow">
                    <a:lnL w="12700" cap="flat" cmpd="sng" algn="ctr">
                      <a:solidFill>
                        <a:srgbClr val="C17529"/>
                      </a:solidFill>
                      <a:prstDash val="solid"/>
                      <a:round/>
                      <a:headEnd type="none" w="med" len="med"/>
                      <a:tailEnd type="none" w="med" len="med"/>
                    </a:lnL>
                    <a:lnR w="12700" cap="flat" cmpd="sng" algn="ctr">
                      <a:solidFill>
                        <a:srgbClr val="C17529"/>
                      </a:solidFill>
                      <a:prstDash val="solid"/>
                      <a:round/>
                      <a:headEnd type="none" w="med" len="med"/>
                      <a:tailEnd type="none" w="med" len="med"/>
                    </a:lnR>
                    <a:lnT w="12700" cap="flat" cmpd="sng" algn="ctr">
                      <a:solidFill>
                        <a:srgbClr val="C17529"/>
                      </a:solidFill>
                      <a:prstDash val="solid"/>
                      <a:round/>
                      <a:headEnd type="none" w="med" len="med"/>
                      <a:tailEnd type="none" w="med" len="med"/>
                    </a:lnT>
                    <a:lnB w="25400" cap="flat" cmpd="sng" algn="ctr">
                      <a:solidFill>
                        <a:srgbClr val="C17529"/>
                      </a:solidFill>
                      <a:prstDash val="solid"/>
                      <a:round/>
                      <a:headEnd type="none" w="med" len="med"/>
                      <a:tailEnd type="none" w="med" len="med"/>
                    </a:lnB>
                    <a:lnTlToBr>
                      <a:noFill/>
                    </a:lnTlToBr>
                    <a:lnBlToTr>
                      <a:noFill/>
                    </a:lnBlToTr>
                    <a:noFill/>
                  </a:tcPr>
                </a:tc>
              </a:tr>
              <a:tr h="3857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FF0000"/>
                          </a:solidFill>
                          <a:effectLst/>
                          <a:latin typeface="Franklin Gothic Book" pitchFamily="-65" charset="0"/>
                          <a:ea typeface="ＭＳ Ｐゴシック" pitchFamily="-65" charset="-128"/>
                        </a:rPr>
                        <a:t>Tightened</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FF0000"/>
                          </a:solidFill>
                          <a:effectLst/>
                          <a:latin typeface="Franklin Gothic Book" pitchFamily="-65" charset="0"/>
                          <a:ea typeface="ＭＳ Ｐゴシック" pitchFamily="-65" charset="-128"/>
                        </a:rPr>
                        <a:t>.62</a:t>
                      </a:r>
                    </a:p>
                  </a:txBody>
                  <a:tcPr horzOverflow="overflow">
                    <a:lnL w="12700" cap="flat" cmpd="sng" algn="ctr">
                      <a:solidFill>
                        <a:srgbClr val="C17529"/>
                      </a:solidFill>
                      <a:prstDash val="solid"/>
                      <a:round/>
                      <a:headEnd type="none" w="med" len="med"/>
                      <a:tailEnd type="none" w="med" len="med"/>
                    </a:lnL>
                    <a:lnR w="12700" cap="flat" cmpd="sng" algn="ctr">
                      <a:solidFill>
                        <a:srgbClr val="C17529"/>
                      </a:solidFill>
                      <a:prstDash val="solid"/>
                      <a:round/>
                      <a:headEnd type="none" w="med" len="med"/>
                      <a:tailEnd type="none" w="med" len="med"/>
                    </a:lnR>
                    <a:lnT w="25400" cap="flat" cmpd="sng" algn="ctr">
                      <a:solidFill>
                        <a:srgbClr val="C17529"/>
                      </a:solidFill>
                      <a:prstDash val="solid"/>
                      <a:round/>
                      <a:headEnd type="none" w="med" len="med"/>
                      <a:tailEnd type="none" w="med" len="med"/>
                    </a:lnT>
                    <a:lnB w="25400" cap="flat" cmpd="sng" algn="ctr">
                      <a:solidFill>
                        <a:srgbClr val="C17529"/>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2"/>
                          </a:solidFill>
                          <a:effectLst/>
                          <a:latin typeface="Franklin Gothic Book" pitchFamily="-65" charset="0"/>
                          <a:ea typeface="ＭＳ Ｐゴシック" pitchFamily="-65" charset="-128"/>
                        </a:rPr>
                        <a:t>M=    4.44</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smtClean="0">
                          <a:ln>
                            <a:noFill/>
                          </a:ln>
                          <a:solidFill>
                            <a:schemeClr val="tx2"/>
                          </a:solidFill>
                          <a:effectLst/>
                          <a:latin typeface="Franklin Gothic Book" pitchFamily="-65" charset="0"/>
                          <a:ea typeface="ＭＳ Ｐゴシック" pitchFamily="-65" charset="-128"/>
                        </a:rPr>
                        <a:t>SD=  .527</a:t>
                      </a:r>
                    </a:p>
                  </a:txBody>
                  <a:tcPr horzOverflow="overflow">
                    <a:lnL w="12700" cap="flat" cmpd="sng" algn="ctr">
                      <a:solidFill>
                        <a:srgbClr val="C17529"/>
                      </a:solidFill>
                      <a:prstDash val="solid"/>
                      <a:round/>
                      <a:headEnd type="none" w="med" len="med"/>
                      <a:tailEnd type="none" w="med" len="med"/>
                    </a:lnL>
                    <a:lnR w="12700" cap="flat" cmpd="sng" algn="ctr">
                      <a:solidFill>
                        <a:srgbClr val="C17529"/>
                      </a:solidFill>
                      <a:prstDash val="solid"/>
                      <a:round/>
                      <a:headEnd type="none" w="med" len="med"/>
                      <a:tailEnd type="none" w="med" len="med"/>
                    </a:lnR>
                    <a:lnT w="25400" cap="flat" cmpd="sng" algn="ctr">
                      <a:solidFill>
                        <a:srgbClr val="C17529"/>
                      </a:solidFill>
                      <a:prstDash val="solid"/>
                      <a:round/>
                      <a:headEnd type="none" w="med" len="med"/>
                      <a:tailEnd type="none" w="med" len="med"/>
                    </a:lnT>
                    <a:lnB w="25400" cap="flat" cmpd="sng" algn="ctr">
                      <a:solidFill>
                        <a:srgbClr val="C17529"/>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2"/>
                          </a:solidFill>
                          <a:effectLst/>
                          <a:latin typeface="Franklin Gothic Book" pitchFamily="-65" charset="0"/>
                          <a:ea typeface="ＭＳ Ｐゴシック" pitchFamily="-65" charset="-128"/>
                        </a:rPr>
                        <a:t>M=   3.25</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smtClean="0">
                          <a:ln>
                            <a:noFill/>
                          </a:ln>
                          <a:solidFill>
                            <a:schemeClr val="tx2"/>
                          </a:solidFill>
                          <a:effectLst/>
                          <a:latin typeface="Franklin Gothic Book" pitchFamily="-65" charset="0"/>
                          <a:ea typeface="ＭＳ Ｐゴシック" pitchFamily="-65" charset="-128"/>
                        </a:rPr>
                        <a:t>SD= .622</a:t>
                      </a:r>
                    </a:p>
                  </a:txBody>
                  <a:tcPr horzOverflow="overflow">
                    <a:lnL w="12700" cap="flat" cmpd="sng" algn="ctr">
                      <a:solidFill>
                        <a:srgbClr val="C17529"/>
                      </a:solidFill>
                      <a:prstDash val="solid"/>
                      <a:round/>
                      <a:headEnd type="none" w="med" len="med"/>
                      <a:tailEnd type="none" w="med" len="med"/>
                    </a:lnL>
                    <a:lnR w="12700" cap="flat" cmpd="sng" algn="ctr">
                      <a:solidFill>
                        <a:srgbClr val="C17529"/>
                      </a:solidFill>
                      <a:prstDash val="solid"/>
                      <a:round/>
                      <a:headEnd type="none" w="med" len="med"/>
                      <a:tailEnd type="none" w="med" len="med"/>
                    </a:lnR>
                    <a:lnT w="25400" cap="flat" cmpd="sng" algn="ctr">
                      <a:solidFill>
                        <a:srgbClr val="C17529"/>
                      </a:solidFill>
                      <a:prstDash val="solid"/>
                      <a:round/>
                      <a:headEnd type="none" w="med" len="med"/>
                      <a:tailEnd type="none" w="med" len="med"/>
                    </a:lnT>
                    <a:lnB w="25400" cap="flat" cmpd="sng" algn="ctr">
                      <a:solidFill>
                        <a:srgbClr val="C17529"/>
                      </a:solidFill>
                      <a:prstDash val="solid"/>
                      <a:round/>
                      <a:headEnd type="none" w="med" len="med"/>
                      <a:tailEnd type="none" w="med" len="med"/>
                    </a:lnB>
                    <a:lnTlToBr>
                      <a:noFill/>
                    </a:lnTlToBr>
                    <a:lnBlToTr>
                      <a:noFill/>
                    </a:lnBlToTr>
                    <a:noFill/>
                  </a:tcPr>
                </a:tc>
              </a:tr>
              <a:tr h="3857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FF0000"/>
                          </a:solidFill>
                          <a:effectLst/>
                          <a:latin typeface="Franklin Gothic Book" pitchFamily="-65" charset="0"/>
                          <a:ea typeface="ＭＳ Ｐゴシック" pitchFamily="-65" charset="-128"/>
                        </a:rPr>
                        <a:t>Ideal</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FF0000"/>
                          </a:solidFill>
                          <a:effectLst/>
                          <a:latin typeface="Franklin Gothic Book" pitchFamily="-65" charset="0"/>
                          <a:ea typeface="ＭＳ Ｐゴシック" pitchFamily="-65" charset="-128"/>
                        </a:rPr>
                        <a:t>.70</a:t>
                      </a:r>
                    </a:p>
                  </a:txBody>
                  <a:tcPr horzOverflow="overflow">
                    <a:lnL w="12700" cap="flat" cmpd="sng" algn="ctr">
                      <a:solidFill>
                        <a:srgbClr val="C17529"/>
                      </a:solidFill>
                      <a:prstDash val="solid"/>
                      <a:round/>
                      <a:headEnd type="none" w="med" len="med"/>
                      <a:tailEnd type="none" w="med" len="med"/>
                    </a:lnL>
                    <a:lnR w="12700" cap="flat" cmpd="sng" algn="ctr">
                      <a:solidFill>
                        <a:srgbClr val="C17529"/>
                      </a:solidFill>
                      <a:prstDash val="solid"/>
                      <a:round/>
                      <a:headEnd type="none" w="med" len="med"/>
                      <a:tailEnd type="none" w="med" len="med"/>
                    </a:lnR>
                    <a:lnT w="25400" cap="flat" cmpd="sng" algn="ctr">
                      <a:solidFill>
                        <a:srgbClr val="C17529"/>
                      </a:solidFill>
                      <a:prstDash val="solid"/>
                      <a:round/>
                      <a:headEnd type="none" w="med" len="med"/>
                      <a:tailEnd type="none" w="med" len="med"/>
                    </a:lnT>
                    <a:lnB w="12700" cap="flat" cmpd="sng" algn="ctr">
                      <a:solidFill>
                        <a:srgbClr val="C17529"/>
                      </a:solidFill>
                      <a:prstDash val="solid"/>
                      <a:round/>
                      <a:headEnd type="none" w="med" len="med"/>
                      <a:tailEnd type="none" w="med" len="med"/>
                    </a:lnB>
                    <a:lnTlToBr>
                      <a:noFill/>
                    </a:lnTlToBr>
                    <a:lnBlToTr>
                      <a:noFill/>
                    </a:lnBlToTr>
                    <a:solidFill>
                      <a:srgbClr val="C17529">
                        <a:alpha val="20000"/>
                      </a:srgb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2"/>
                          </a:solidFill>
                          <a:effectLst/>
                          <a:latin typeface="Franklin Gothic Book" pitchFamily="-65" charset="0"/>
                          <a:ea typeface="ＭＳ Ｐゴシック" pitchFamily="-65" charset="-128"/>
                        </a:rPr>
                        <a:t>M=    4.73</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smtClean="0">
                          <a:ln>
                            <a:noFill/>
                          </a:ln>
                          <a:solidFill>
                            <a:schemeClr val="tx2"/>
                          </a:solidFill>
                          <a:effectLst/>
                          <a:latin typeface="Franklin Gothic Book" pitchFamily="-65" charset="0"/>
                          <a:ea typeface="ＭＳ Ｐゴシック" pitchFamily="-65" charset="-128"/>
                        </a:rPr>
                        <a:t>SD= .467</a:t>
                      </a:r>
                    </a:p>
                  </a:txBody>
                  <a:tcPr horzOverflow="overflow">
                    <a:lnL w="12700" cap="flat" cmpd="sng" algn="ctr">
                      <a:solidFill>
                        <a:srgbClr val="C17529"/>
                      </a:solidFill>
                      <a:prstDash val="solid"/>
                      <a:round/>
                      <a:headEnd type="none" w="med" len="med"/>
                      <a:tailEnd type="none" w="med" len="med"/>
                    </a:lnL>
                    <a:lnR w="12700" cap="flat" cmpd="sng" algn="ctr">
                      <a:solidFill>
                        <a:srgbClr val="C17529"/>
                      </a:solidFill>
                      <a:prstDash val="solid"/>
                      <a:round/>
                      <a:headEnd type="none" w="med" len="med"/>
                      <a:tailEnd type="none" w="med" len="med"/>
                    </a:lnR>
                    <a:lnT w="25400" cap="flat" cmpd="sng" algn="ctr">
                      <a:solidFill>
                        <a:srgbClr val="C17529"/>
                      </a:solidFill>
                      <a:prstDash val="solid"/>
                      <a:round/>
                      <a:headEnd type="none" w="med" len="med"/>
                      <a:tailEnd type="none" w="med" len="med"/>
                    </a:lnT>
                    <a:lnB w="12700" cap="flat" cmpd="sng" algn="ctr">
                      <a:solidFill>
                        <a:srgbClr val="C17529"/>
                      </a:solidFill>
                      <a:prstDash val="solid"/>
                      <a:round/>
                      <a:headEnd type="none" w="med" len="med"/>
                      <a:tailEnd type="none" w="med" len="med"/>
                    </a:lnB>
                    <a:lnTlToBr>
                      <a:noFill/>
                    </a:lnTlToBr>
                    <a:lnBlToTr>
                      <a:noFill/>
                    </a:lnBlToTr>
                    <a:solidFill>
                      <a:srgbClr val="C17529">
                        <a:alpha val="20000"/>
                      </a:srgb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2"/>
                          </a:solidFill>
                          <a:effectLst/>
                          <a:latin typeface="Franklin Gothic Book" pitchFamily="-65" charset="0"/>
                          <a:ea typeface="ＭＳ Ｐゴシック" pitchFamily="-65" charset="-128"/>
                        </a:rPr>
                        <a:t>M=   4.29</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smtClean="0">
                          <a:ln>
                            <a:noFill/>
                          </a:ln>
                          <a:solidFill>
                            <a:schemeClr val="tx2"/>
                          </a:solidFill>
                          <a:effectLst/>
                          <a:latin typeface="Franklin Gothic Book" pitchFamily="-65" charset="0"/>
                          <a:ea typeface="ＭＳ Ｐゴシック" pitchFamily="-65" charset="-128"/>
                        </a:rPr>
                        <a:t>SD= .985</a:t>
                      </a:r>
                    </a:p>
                  </a:txBody>
                  <a:tcPr horzOverflow="overflow">
                    <a:lnL w="12700" cap="flat" cmpd="sng" algn="ctr">
                      <a:solidFill>
                        <a:srgbClr val="C17529"/>
                      </a:solidFill>
                      <a:prstDash val="solid"/>
                      <a:round/>
                      <a:headEnd type="none" w="med" len="med"/>
                      <a:tailEnd type="none" w="med" len="med"/>
                    </a:lnL>
                    <a:lnR w="12700" cap="flat" cmpd="sng" algn="ctr">
                      <a:solidFill>
                        <a:srgbClr val="C17529"/>
                      </a:solidFill>
                      <a:prstDash val="solid"/>
                      <a:round/>
                      <a:headEnd type="none" w="med" len="med"/>
                      <a:tailEnd type="none" w="med" len="med"/>
                    </a:lnR>
                    <a:lnT w="25400" cap="flat" cmpd="sng" algn="ctr">
                      <a:solidFill>
                        <a:srgbClr val="C17529"/>
                      </a:solidFill>
                      <a:prstDash val="solid"/>
                      <a:round/>
                      <a:headEnd type="none" w="med" len="med"/>
                      <a:tailEnd type="none" w="med" len="med"/>
                    </a:lnT>
                    <a:lnB w="12700" cap="flat" cmpd="sng" algn="ctr">
                      <a:solidFill>
                        <a:srgbClr val="C17529"/>
                      </a:solidFill>
                      <a:prstDash val="solid"/>
                      <a:round/>
                      <a:headEnd type="none" w="med" len="med"/>
                      <a:tailEnd type="none" w="med" len="med"/>
                    </a:lnB>
                    <a:lnTlToBr>
                      <a:noFill/>
                    </a:lnTlToBr>
                    <a:lnBlToTr>
                      <a:noFill/>
                    </a:lnBlToTr>
                    <a:solidFill>
                      <a:srgbClr val="C17529">
                        <a:alpha val="20000"/>
                      </a:srgbClr>
                    </a:solidFill>
                  </a:tcPr>
                </a:tc>
              </a:tr>
              <a:tr h="3857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FF0000"/>
                          </a:solidFill>
                          <a:effectLst/>
                          <a:latin typeface="Franklin Gothic Book" pitchFamily="-65" charset="0"/>
                          <a:ea typeface="ＭＳ Ｐゴシック" pitchFamily="-65" charset="-128"/>
                        </a:rPr>
                        <a:t>Widened</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FF0000"/>
                          </a:solidFill>
                          <a:effectLst/>
                          <a:latin typeface="Franklin Gothic Book" pitchFamily="-65" charset="0"/>
                          <a:ea typeface="ＭＳ Ｐゴシック" pitchFamily="-65" charset="-128"/>
                        </a:rPr>
                        <a:t>.82</a:t>
                      </a:r>
                    </a:p>
                  </a:txBody>
                  <a:tcPr horzOverflow="overflow">
                    <a:lnL w="12700" cap="flat" cmpd="sng" algn="ctr">
                      <a:solidFill>
                        <a:srgbClr val="C17529"/>
                      </a:solidFill>
                      <a:prstDash val="solid"/>
                      <a:round/>
                      <a:headEnd type="none" w="med" len="med"/>
                      <a:tailEnd type="none" w="med" len="med"/>
                    </a:lnL>
                    <a:lnR w="12700" cap="flat" cmpd="sng" algn="ctr">
                      <a:solidFill>
                        <a:srgbClr val="C17529"/>
                      </a:solidFill>
                      <a:prstDash val="solid"/>
                      <a:round/>
                      <a:headEnd type="none" w="med" len="med"/>
                      <a:tailEnd type="none" w="med" len="med"/>
                    </a:lnR>
                    <a:lnT w="12700" cap="flat" cmpd="sng" algn="ctr">
                      <a:solidFill>
                        <a:srgbClr val="C17529"/>
                      </a:solidFill>
                      <a:prstDash val="solid"/>
                      <a:round/>
                      <a:headEnd type="none" w="med" len="med"/>
                      <a:tailEnd type="none" w="med" len="med"/>
                    </a:lnT>
                    <a:lnB w="12700" cap="flat" cmpd="sng" algn="ctr">
                      <a:solidFill>
                        <a:srgbClr val="C17529"/>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2"/>
                          </a:solidFill>
                          <a:effectLst/>
                          <a:latin typeface="Franklin Gothic Book" pitchFamily="-65" charset="0"/>
                          <a:ea typeface="ＭＳ Ｐゴシック" pitchFamily="-65" charset="-128"/>
                        </a:rPr>
                        <a:t>M=    4.55</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smtClean="0">
                          <a:ln>
                            <a:noFill/>
                          </a:ln>
                          <a:solidFill>
                            <a:schemeClr val="tx2"/>
                          </a:solidFill>
                          <a:effectLst/>
                          <a:latin typeface="Franklin Gothic Book" pitchFamily="-65" charset="0"/>
                          <a:ea typeface="ＭＳ Ｐゴシック" pitchFamily="-65" charset="-128"/>
                        </a:rPr>
                        <a:t>SD= .688</a:t>
                      </a:r>
                    </a:p>
                  </a:txBody>
                  <a:tcPr horzOverflow="overflow">
                    <a:lnL w="12700" cap="flat" cmpd="sng" algn="ctr">
                      <a:solidFill>
                        <a:srgbClr val="C17529"/>
                      </a:solidFill>
                      <a:prstDash val="solid"/>
                      <a:round/>
                      <a:headEnd type="none" w="med" len="med"/>
                      <a:tailEnd type="none" w="med" len="med"/>
                    </a:lnL>
                    <a:lnR w="12700" cap="flat" cmpd="sng" algn="ctr">
                      <a:solidFill>
                        <a:srgbClr val="C17529"/>
                      </a:solidFill>
                      <a:prstDash val="solid"/>
                      <a:round/>
                      <a:headEnd type="none" w="med" len="med"/>
                      <a:tailEnd type="none" w="med" len="med"/>
                    </a:lnR>
                    <a:lnT w="12700" cap="flat" cmpd="sng" algn="ctr">
                      <a:solidFill>
                        <a:srgbClr val="C17529"/>
                      </a:solidFill>
                      <a:prstDash val="solid"/>
                      <a:round/>
                      <a:headEnd type="none" w="med" len="med"/>
                      <a:tailEnd type="none" w="med" len="med"/>
                    </a:lnT>
                    <a:lnB w="12700" cap="flat" cmpd="sng" algn="ctr">
                      <a:solidFill>
                        <a:srgbClr val="C17529"/>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2"/>
                          </a:solidFill>
                          <a:effectLst/>
                          <a:latin typeface="Franklin Gothic Book" pitchFamily="-65" charset="0"/>
                          <a:ea typeface="ＭＳ Ｐゴシック" pitchFamily="-65" charset="-128"/>
                        </a:rPr>
                        <a:t>M=   4.23</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smtClean="0">
                          <a:ln>
                            <a:noFill/>
                          </a:ln>
                          <a:solidFill>
                            <a:schemeClr val="tx2"/>
                          </a:solidFill>
                          <a:effectLst/>
                          <a:latin typeface="Franklin Gothic Book" pitchFamily="-65" charset="0"/>
                          <a:ea typeface="ＭＳ Ｐゴシック" pitchFamily="-65" charset="-128"/>
                        </a:rPr>
                        <a:t>SD= .439</a:t>
                      </a:r>
                    </a:p>
                  </a:txBody>
                  <a:tcPr horzOverflow="overflow">
                    <a:lnL w="12700" cap="flat" cmpd="sng" algn="ctr">
                      <a:solidFill>
                        <a:srgbClr val="C17529"/>
                      </a:solidFill>
                      <a:prstDash val="solid"/>
                      <a:round/>
                      <a:headEnd type="none" w="med" len="med"/>
                      <a:tailEnd type="none" w="med" len="med"/>
                    </a:lnL>
                    <a:lnR w="12700" cap="flat" cmpd="sng" algn="ctr">
                      <a:solidFill>
                        <a:srgbClr val="C17529"/>
                      </a:solidFill>
                      <a:prstDash val="solid"/>
                      <a:round/>
                      <a:headEnd type="none" w="med" len="med"/>
                      <a:tailEnd type="none" w="med" len="med"/>
                    </a:lnR>
                    <a:lnT w="12700" cap="flat" cmpd="sng" algn="ctr">
                      <a:solidFill>
                        <a:srgbClr val="C17529"/>
                      </a:solidFill>
                      <a:prstDash val="solid"/>
                      <a:round/>
                      <a:headEnd type="none" w="med" len="med"/>
                      <a:tailEnd type="none" w="med" len="med"/>
                    </a:lnT>
                    <a:lnB w="12700" cap="flat" cmpd="sng" algn="ctr">
                      <a:solidFill>
                        <a:srgbClr val="C17529"/>
                      </a:solidFill>
                      <a:prstDash val="solid"/>
                      <a:round/>
                      <a:headEnd type="none" w="med" len="med"/>
                      <a:tailEnd type="none" w="med" len="med"/>
                    </a:lnB>
                    <a:lnTlToBr>
                      <a:noFill/>
                    </a:lnTlToBr>
                    <a:lnBlToTr>
                      <a:noFill/>
                    </a:lnBlToTr>
                    <a:noFill/>
                  </a:tcPr>
                </a:tc>
              </a:tr>
            </a:tbl>
          </a:graphicData>
        </a:graphic>
      </p:graphicFrame>
      <p:sp>
        <p:nvSpPr>
          <p:cNvPr id="44056" name="TextBox 6"/>
          <p:cNvSpPr txBox="1">
            <a:spLocks noChangeArrowheads="1"/>
          </p:cNvSpPr>
          <p:nvPr/>
        </p:nvSpPr>
        <p:spPr bwMode="auto">
          <a:xfrm>
            <a:off x="5867400" y="3349823"/>
            <a:ext cx="3124200" cy="307777"/>
          </a:xfrm>
          <a:prstGeom prst="rect">
            <a:avLst/>
          </a:prstGeom>
          <a:noFill/>
          <a:ln w="9525">
            <a:noFill/>
            <a:miter lim="800000"/>
            <a:headEnd/>
            <a:tailEnd/>
          </a:ln>
        </p:spPr>
        <p:txBody>
          <a:bodyPr wrap="square">
            <a:spAutoFit/>
          </a:bodyPr>
          <a:lstStyle/>
          <a:p>
            <a:r>
              <a:rPr lang="en-US" sz="1400" b="1" dirty="0">
                <a:solidFill>
                  <a:schemeClr val="tx2"/>
                </a:solidFill>
                <a:latin typeface="Franklin Gothic Book" pitchFamily="-65" charset="0"/>
              </a:rPr>
              <a:t>F= </a:t>
            </a:r>
            <a:r>
              <a:rPr lang="en-US" sz="1400" dirty="0">
                <a:solidFill>
                  <a:schemeClr val="tx2"/>
                </a:solidFill>
                <a:latin typeface="Franklin Gothic Book" pitchFamily="-65" charset="0"/>
              </a:rPr>
              <a:t>(</a:t>
            </a:r>
            <a:r>
              <a:rPr lang="en-US" sz="1400" dirty="0" smtClean="0">
                <a:solidFill>
                  <a:schemeClr val="tx2"/>
                </a:solidFill>
                <a:latin typeface="Franklin Gothic Book" pitchFamily="-65" charset="0"/>
              </a:rPr>
              <a:t>2,73)= 2.66, </a:t>
            </a:r>
            <a:r>
              <a:rPr lang="en-US" sz="1400" dirty="0" err="1" smtClean="0">
                <a:solidFill>
                  <a:schemeClr val="tx2"/>
                </a:solidFill>
                <a:latin typeface="Franklin Gothic Book" pitchFamily="-65" charset="0"/>
              </a:rPr>
              <a:t>Mserr</a:t>
            </a:r>
            <a:r>
              <a:rPr lang="en-US" sz="1400" dirty="0" smtClean="0">
                <a:solidFill>
                  <a:schemeClr val="tx2"/>
                </a:solidFill>
                <a:latin typeface="Franklin Gothic Book" pitchFamily="-65" charset="0"/>
              </a:rPr>
              <a:t> = .466, </a:t>
            </a:r>
            <a:r>
              <a:rPr lang="en-US" sz="1400" dirty="0">
                <a:solidFill>
                  <a:schemeClr val="tx2"/>
                </a:solidFill>
                <a:latin typeface="Franklin Gothic Book" pitchFamily="-65" charset="0"/>
              </a:rPr>
              <a:t>p=.</a:t>
            </a:r>
            <a:r>
              <a:rPr lang="en-US" sz="1400" dirty="0" smtClean="0">
                <a:solidFill>
                  <a:schemeClr val="tx2"/>
                </a:solidFill>
                <a:latin typeface="Franklin Gothic Book" pitchFamily="-65" charset="0"/>
              </a:rPr>
              <a:t>077</a:t>
            </a:r>
            <a:endParaRPr lang="en-US" sz="1400" b="1" dirty="0">
              <a:solidFill>
                <a:schemeClr val="tx2"/>
              </a:solidFill>
              <a:latin typeface="Franklin Gothic Book" pitchFamily="-65" charset="0"/>
            </a:endParaRPr>
          </a:p>
        </p:txBody>
      </p:sp>
      <p:sp>
        <p:nvSpPr>
          <p:cNvPr id="44057" name="TextBox 9"/>
          <p:cNvSpPr txBox="1">
            <a:spLocks noChangeArrowheads="1"/>
          </p:cNvSpPr>
          <p:nvPr/>
        </p:nvSpPr>
        <p:spPr bwMode="auto">
          <a:xfrm rot="-5400000">
            <a:off x="7667625" y="1095375"/>
            <a:ext cx="1552575" cy="276225"/>
          </a:xfrm>
          <a:prstGeom prst="rect">
            <a:avLst/>
          </a:prstGeom>
          <a:noFill/>
          <a:ln w="9525">
            <a:noFill/>
            <a:miter lim="800000"/>
            <a:headEnd/>
            <a:tailEnd/>
          </a:ln>
        </p:spPr>
        <p:txBody>
          <a:bodyPr>
            <a:spAutoFit/>
          </a:bodyPr>
          <a:lstStyle/>
          <a:p>
            <a:r>
              <a:rPr lang="en-US" sz="1200" dirty="0">
                <a:solidFill>
                  <a:srgbClr val="C87D0E"/>
                </a:solidFill>
              </a:rPr>
              <a:t>Rating Scale Values</a:t>
            </a:r>
          </a:p>
        </p:txBody>
      </p:sp>
      <p:sp>
        <p:nvSpPr>
          <p:cNvPr id="9" name="Rectangle 8"/>
          <p:cNvSpPr/>
          <p:nvPr/>
        </p:nvSpPr>
        <p:spPr>
          <a:xfrm>
            <a:off x="3124200" y="2057400"/>
            <a:ext cx="3962400" cy="923330"/>
          </a:xfrm>
          <a:prstGeom prst="rect">
            <a:avLst/>
          </a:prstGeom>
        </p:spPr>
        <p:txBody>
          <a:bodyPr wrap="square">
            <a:spAutoFit/>
          </a:bodyPr>
          <a:lstStyle/>
          <a:p>
            <a:r>
              <a:rPr lang="en-US" dirty="0" smtClean="0"/>
              <a:t>Did males and females as SEPARATE groups find the model more attractive, if her WHR was .70?</a:t>
            </a:r>
            <a:endParaRPr lang="en-US" i="1" dirty="0">
              <a:solidFill>
                <a:srgbClr val="C87D0E"/>
              </a:solidFill>
              <a:effectLst>
                <a:outerShdw blurRad="38100" dist="38100" dir="2700000" algn="tl">
                  <a:srgbClr val="C0C0C0"/>
                </a:outerShdw>
              </a:effectLst>
            </a:endParaRPr>
          </a:p>
        </p:txBody>
      </p:sp>
      <p:graphicFrame>
        <p:nvGraphicFramePr>
          <p:cNvPr id="10" name="Content Placeholder 5"/>
          <p:cNvGraphicFramePr>
            <a:graphicFrameLocks/>
          </p:cNvGraphicFramePr>
          <p:nvPr/>
        </p:nvGraphicFramePr>
        <p:xfrm>
          <a:off x="3429000" y="3657601"/>
          <a:ext cx="5562600" cy="3047999"/>
        </p:xfrm>
        <a:graphic>
          <a:graphicData uri="http://schemas.openxmlformats.org/drawingml/2006/chart">
            <c:chart xmlns:c="http://schemas.openxmlformats.org/drawingml/2006/chart" xmlns:r="http://schemas.openxmlformats.org/officeDocument/2006/relationships" r:id="rId8"/>
          </a:graphicData>
        </a:graphic>
      </p:graphicFrame>
      <p:sp>
        <p:nvSpPr>
          <p:cNvPr id="11" name="Oval 10"/>
          <p:cNvSpPr/>
          <p:nvPr/>
        </p:nvSpPr>
        <p:spPr>
          <a:xfrm>
            <a:off x="5638800" y="3810000"/>
            <a:ext cx="1600200" cy="533399"/>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Oval 11"/>
          <p:cNvSpPr/>
          <p:nvPr/>
        </p:nvSpPr>
        <p:spPr>
          <a:xfrm>
            <a:off x="4343400" y="3962400"/>
            <a:ext cx="457200" cy="876301"/>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grpId="1" nodeType="clickEffect">
                                  <p:stCondLst>
                                    <p:cond delay="0"/>
                                  </p:stCondLst>
                                  <p:childTnLst>
                                    <p:animEffect transition="out" filter="blinds(horizontal)">
                                      <p:cBhvr>
                                        <p:cTn id="11" dur="500"/>
                                        <p:tgtEl>
                                          <p:spTgt spid="11"/>
                                        </p:tgtEl>
                                      </p:cBhvr>
                                    </p:animEffect>
                                    <p:set>
                                      <p:cBhvr>
                                        <p:cTn id="12" dur="1" fill="hold">
                                          <p:stCondLst>
                                            <p:cond delay="499"/>
                                          </p:stCondLst>
                                        </p:cTn>
                                        <p:tgtEl>
                                          <p:spTgt spid="11"/>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linds(horizontal)">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xit" presetSubtype="10" fill="hold" grpId="1" nodeType="clickEffect">
                                  <p:stCondLst>
                                    <p:cond delay="0"/>
                                  </p:stCondLst>
                                  <p:childTnLst>
                                    <p:animEffect transition="out" filter="blinds(horizontal)">
                                      <p:cBhvr>
                                        <p:cTn id="21" dur="500"/>
                                        <p:tgtEl>
                                          <p:spTgt spid="12"/>
                                        </p:tgtEl>
                                      </p:cBhvr>
                                    </p:animEffect>
                                    <p:set>
                                      <p:cBhvr>
                                        <p:cTn id="22"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P spid="12" grpId="0" animBg="1"/>
      <p:bldP spid="12" grpId="1"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6" name="Content Placeholder 5"/>
          <p:cNvGraphicFramePr>
            <a:graphicFrameLocks noGrp="1"/>
          </p:cNvGraphicFramePr>
          <p:nvPr>
            <p:ph idx="1"/>
          </p:nvPr>
        </p:nvGraphicFramePr>
        <p:xfrm>
          <a:off x="304800" y="1554163"/>
          <a:ext cx="8686800" cy="4525962"/>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b="1" dirty="0" smtClean="0">
                <a:ea typeface="+mj-ea"/>
              </a:rPr>
              <a:t>Results:  Statement of Findings </a:t>
            </a:r>
            <a:endParaRPr lang="en-US" dirty="0">
              <a:ea typeface="+mj-ea"/>
            </a:endParaRPr>
          </a:p>
        </p:txBody>
      </p:sp>
      <p:graphicFrame>
        <p:nvGraphicFramePr>
          <p:cNvPr id="4" name="Content Placeholder 3"/>
          <p:cNvGraphicFramePr>
            <a:graphicFrameLocks noGrp="1"/>
          </p:cNvGraphicFramePr>
          <p:nvPr>
            <p:ph idx="1"/>
          </p:nvPr>
        </p:nvGraphicFramePr>
        <p:xfrm>
          <a:off x="152400" y="1295400"/>
          <a:ext cx="8991600" cy="533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fontAlgn="auto">
              <a:spcAft>
                <a:spcPts val="0"/>
              </a:spcAft>
              <a:defRPr/>
            </a:pPr>
            <a:r>
              <a:rPr lang="en-US" dirty="0" smtClean="0">
                <a:ea typeface="+mj-ea"/>
              </a:rPr>
              <a:t>Interpretation: Hypothesis #1 </a:t>
            </a:r>
            <a:endParaRPr lang="en-US" dirty="0">
              <a:ea typeface="+mj-ea"/>
            </a:endParaRPr>
          </a:p>
        </p:txBody>
      </p:sp>
      <p:graphicFrame>
        <p:nvGraphicFramePr>
          <p:cNvPr id="4" name="Content Placeholder 4"/>
          <p:cNvGraphicFramePr>
            <a:graphicFrameLocks noGrp="1"/>
          </p:cNvGraphicFramePr>
          <p:nvPr>
            <p:ph idx="1"/>
          </p:nvPr>
        </p:nvGraphicFramePr>
        <p:xfrm>
          <a:off x="304800" y="1554163"/>
          <a:ext cx="8686800" cy="45259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fontAlgn="auto">
              <a:spcAft>
                <a:spcPts val="0"/>
              </a:spcAft>
              <a:defRPr/>
            </a:pPr>
            <a:r>
              <a:rPr lang="en-US" dirty="0" smtClean="0">
                <a:ea typeface="+mj-ea"/>
              </a:rPr>
              <a:t>Interpretation: Hypothesis 2</a:t>
            </a:r>
            <a:endParaRPr lang="en-US" dirty="0">
              <a:ea typeface="+mj-ea"/>
            </a:endParaRPr>
          </a:p>
        </p:txBody>
      </p:sp>
      <p:graphicFrame>
        <p:nvGraphicFramePr>
          <p:cNvPr id="5" name="Content Placeholder 4"/>
          <p:cNvGraphicFramePr>
            <a:graphicFrameLocks noGrp="1"/>
          </p:cNvGraphicFramePr>
          <p:nvPr>
            <p:ph idx="1"/>
          </p:nvPr>
        </p:nvGraphicFramePr>
        <p:xfrm>
          <a:off x="304800" y="1371600"/>
          <a:ext cx="8686800" cy="53339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US" b="1" dirty="0" smtClean="0">
                <a:ea typeface="+mj-ea"/>
              </a:rPr>
              <a:t>Discussion:  Limitations Based on Theory &amp; Methodology </a:t>
            </a:r>
            <a:endParaRPr lang="en-US" dirty="0">
              <a:ea typeface="+mj-ea"/>
            </a:endParaRPr>
          </a:p>
        </p:txBody>
      </p:sp>
      <p:sp>
        <p:nvSpPr>
          <p:cNvPr id="6" name="Rectangle 5"/>
          <p:cNvSpPr/>
          <p:nvPr/>
        </p:nvSpPr>
        <p:spPr>
          <a:xfrm>
            <a:off x="301752" y="1828800"/>
            <a:ext cx="8683752" cy="838200"/>
          </a:xfrm>
          <a:prstGeom prst="rect">
            <a:avLst/>
          </a:prstGeom>
          <a:solidFill>
            <a:schemeClr val="bg2"/>
          </a:solidFill>
        </p:spPr>
        <p:style>
          <a:lnRef idx="1">
            <a:schemeClr val="accent1"/>
          </a:lnRef>
          <a:fillRef idx="3">
            <a:schemeClr val="accent1"/>
          </a:fillRef>
          <a:effectRef idx="2">
            <a:schemeClr val="accent1"/>
          </a:effectRef>
          <a:fontRef idx="minor">
            <a:schemeClr val="lt1"/>
          </a:fontRef>
        </p:style>
        <p:txBody>
          <a:bodyPr anchor="ctr"/>
          <a:lstStyle/>
          <a:p>
            <a:r>
              <a:rPr lang="en-US">
                <a:solidFill>
                  <a:srgbClr val="3B2C24"/>
                </a:solidFill>
                <a:ea typeface="ＭＳ Ｐゴシック" pitchFamily="-65" charset="-128"/>
              </a:rPr>
              <a:t>Experimental setting was not controlled.  Participants had access to the website and could take the test whenever they wanted.  Therefore we could not control the time or place the subject chose.</a:t>
            </a:r>
          </a:p>
        </p:txBody>
      </p:sp>
      <p:sp>
        <p:nvSpPr>
          <p:cNvPr id="8" name="Rectangle 7"/>
          <p:cNvSpPr/>
          <p:nvPr/>
        </p:nvSpPr>
        <p:spPr>
          <a:xfrm>
            <a:off x="301752" y="3048000"/>
            <a:ext cx="8683752" cy="838200"/>
          </a:xfrm>
          <a:prstGeom prst="rect">
            <a:avLst/>
          </a:prstGeom>
          <a:solidFill>
            <a:schemeClr val="bg2"/>
          </a:solidFill>
        </p:spPr>
        <p:style>
          <a:lnRef idx="1">
            <a:schemeClr val="accent1"/>
          </a:lnRef>
          <a:fillRef idx="3">
            <a:schemeClr val="accent1"/>
          </a:fillRef>
          <a:effectRef idx="2">
            <a:schemeClr val="accent1"/>
          </a:effectRef>
          <a:fontRef idx="minor">
            <a:schemeClr val="lt1"/>
          </a:fontRef>
        </p:style>
        <p:txBody>
          <a:bodyPr anchor="ctr"/>
          <a:lstStyle/>
          <a:p>
            <a:r>
              <a:rPr lang="en-US">
                <a:solidFill>
                  <a:srgbClr val="3B2C24"/>
                </a:solidFill>
                <a:ea typeface="ＭＳ Ｐゴシック" pitchFamily="-65" charset="-128"/>
              </a:rPr>
              <a:t>Not a sufficient amount of time to conduct thorough research.  The further we researched into the topic the more counter arguments we found.  If researchers had more time to research and to administer the study the design might have had less flaws.</a:t>
            </a:r>
          </a:p>
        </p:txBody>
      </p:sp>
      <p:sp>
        <p:nvSpPr>
          <p:cNvPr id="9" name="Rectangle 8"/>
          <p:cNvSpPr/>
          <p:nvPr/>
        </p:nvSpPr>
        <p:spPr>
          <a:xfrm>
            <a:off x="301752" y="4267200"/>
            <a:ext cx="8683752" cy="838200"/>
          </a:xfrm>
          <a:prstGeom prst="rect">
            <a:avLst/>
          </a:prstGeom>
          <a:solidFill>
            <a:schemeClr val="bg2"/>
          </a:solidFill>
        </p:spPr>
        <p:style>
          <a:lnRef idx="1">
            <a:schemeClr val="accent1"/>
          </a:lnRef>
          <a:fillRef idx="3">
            <a:schemeClr val="accent1"/>
          </a:fillRef>
          <a:effectRef idx="2">
            <a:schemeClr val="accent1"/>
          </a:effectRef>
          <a:fontRef idx="minor">
            <a:schemeClr val="lt1"/>
          </a:fontRef>
        </p:style>
        <p:txBody>
          <a:bodyPr anchor="ctr"/>
          <a:lstStyle/>
          <a:p>
            <a:r>
              <a:rPr lang="en-US">
                <a:solidFill>
                  <a:srgbClr val="3B2C24"/>
                </a:solidFill>
                <a:ea typeface="ＭＳ Ｐゴシック" pitchFamily="-65" charset="-128"/>
              </a:rPr>
              <a:t>The manipulation of the bodies could have been a factor in our results. According to Tovée, when you manipulate the WHR, it also alters the BMI of the model.  Therefore the BMI and WHR co-vary (2001). </a:t>
            </a:r>
          </a:p>
        </p:txBody>
      </p:sp>
      <p:sp>
        <p:nvSpPr>
          <p:cNvPr id="10" name="Rectangle 9"/>
          <p:cNvSpPr/>
          <p:nvPr/>
        </p:nvSpPr>
        <p:spPr>
          <a:xfrm>
            <a:off x="307848" y="5486400"/>
            <a:ext cx="8683752" cy="838200"/>
          </a:xfrm>
          <a:prstGeom prst="rect">
            <a:avLst/>
          </a:prstGeom>
          <a:solidFill>
            <a:schemeClr val="bg2"/>
          </a:solidFill>
        </p:spPr>
        <p:style>
          <a:lnRef idx="1">
            <a:schemeClr val="accent1"/>
          </a:lnRef>
          <a:fillRef idx="3">
            <a:schemeClr val="accent1"/>
          </a:fillRef>
          <a:effectRef idx="2">
            <a:schemeClr val="accent1"/>
          </a:effectRef>
          <a:fontRef idx="minor">
            <a:schemeClr val="lt1"/>
          </a:fontRef>
        </p:style>
        <p:txBody>
          <a:bodyPr anchor="ctr"/>
          <a:lstStyle/>
          <a:p>
            <a:endParaRPr lang="en-US">
              <a:solidFill>
                <a:srgbClr val="3B2C24"/>
              </a:solidFill>
              <a:ea typeface="ＭＳ Ｐゴシック" pitchFamily="-65" charset="-128"/>
            </a:endParaRPr>
          </a:p>
          <a:p>
            <a:r>
              <a:rPr lang="en-US">
                <a:solidFill>
                  <a:srgbClr val="3B2C24"/>
                </a:solidFill>
                <a:ea typeface="ＭＳ Ｐゴシック" pitchFamily="-65" charset="-128"/>
              </a:rPr>
              <a:t>A larger number of participants could have made more of our results statistically significant.  We only used 73 participants and this amount is not a good reflection of the population. </a:t>
            </a:r>
          </a:p>
          <a:p>
            <a:endParaRPr lang="en-US">
              <a:solidFill>
                <a:srgbClr val="3B2C24"/>
              </a:solidFill>
              <a:ea typeface="ＭＳ Ｐゴシック" pitchFamily="-65" charset="-128"/>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US" b="1" dirty="0" smtClean="0">
                <a:ea typeface="+mj-ea"/>
              </a:rPr>
              <a:t>Discussion:  Limitations Based on Theory &amp; Methodology </a:t>
            </a:r>
            <a:endParaRPr lang="en-US" dirty="0">
              <a:ea typeface="+mj-ea"/>
            </a:endParaRPr>
          </a:p>
        </p:txBody>
      </p:sp>
      <p:sp>
        <p:nvSpPr>
          <p:cNvPr id="6" name="Rectangle 5"/>
          <p:cNvSpPr/>
          <p:nvPr/>
        </p:nvSpPr>
        <p:spPr>
          <a:xfrm>
            <a:off x="301752" y="3200400"/>
            <a:ext cx="8683752" cy="838200"/>
          </a:xfrm>
          <a:prstGeom prst="rect">
            <a:avLst/>
          </a:prstGeom>
          <a:solidFill>
            <a:schemeClr val="bg2"/>
          </a:solidFill>
        </p:spPr>
        <p:style>
          <a:lnRef idx="1">
            <a:schemeClr val="accent1"/>
          </a:lnRef>
          <a:fillRef idx="3">
            <a:schemeClr val="accent1"/>
          </a:fillRef>
          <a:effectRef idx="2">
            <a:schemeClr val="accent1"/>
          </a:effectRef>
          <a:fontRef idx="minor">
            <a:schemeClr val="lt1"/>
          </a:fontRef>
        </p:style>
        <p:txBody>
          <a:bodyPr anchor="ctr"/>
          <a:lstStyle/>
          <a:p>
            <a:r>
              <a:rPr lang="en-US">
                <a:solidFill>
                  <a:srgbClr val="3B2C24"/>
                </a:solidFill>
                <a:ea typeface="ＭＳ Ｐゴシック" pitchFamily="-65" charset="-128"/>
              </a:rPr>
              <a:t>A different sales product could have yielded different results.  Researchers chose a hamburger, which when paired with a fit body.  This combination may have persuaded the participant to not want to eat/purchase something with a high fat content.</a:t>
            </a:r>
          </a:p>
        </p:txBody>
      </p:sp>
      <p:sp>
        <p:nvSpPr>
          <p:cNvPr id="7" name="Rectangle 6"/>
          <p:cNvSpPr/>
          <p:nvPr/>
        </p:nvSpPr>
        <p:spPr>
          <a:xfrm>
            <a:off x="301752" y="1905000"/>
            <a:ext cx="8683752" cy="838200"/>
          </a:xfrm>
          <a:prstGeom prst="rect">
            <a:avLst/>
          </a:prstGeom>
          <a:solidFill>
            <a:schemeClr val="bg2"/>
          </a:solidFill>
        </p:spPr>
        <p:style>
          <a:lnRef idx="1">
            <a:schemeClr val="accent1"/>
          </a:lnRef>
          <a:fillRef idx="3">
            <a:schemeClr val="accent1"/>
          </a:fillRef>
          <a:effectRef idx="2">
            <a:schemeClr val="accent1"/>
          </a:effectRef>
          <a:fontRef idx="minor">
            <a:schemeClr val="lt1"/>
          </a:fontRef>
        </p:style>
        <p:txBody>
          <a:bodyPr anchor="ctr"/>
          <a:lstStyle/>
          <a:p>
            <a:r>
              <a:rPr lang="en-US" dirty="0">
                <a:solidFill>
                  <a:srgbClr val="3B2C24"/>
                </a:solidFill>
                <a:ea typeface="ＭＳ Ｐゴシック" pitchFamily="-65" charset="-128"/>
              </a:rPr>
              <a:t>A different sales price could have yielded different results.  Researchers chose to make the product over priced.  Maybe the results would be different if the price of the product was typical.</a:t>
            </a:r>
          </a:p>
        </p:txBody>
      </p:sp>
      <p:sp>
        <p:nvSpPr>
          <p:cNvPr id="8" name="Rectangle 7"/>
          <p:cNvSpPr/>
          <p:nvPr/>
        </p:nvSpPr>
        <p:spPr>
          <a:xfrm>
            <a:off x="304800" y="4495800"/>
            <a:ext cx="8683752" cy="838200"/>
          </a:xfrm>
          <a:prstGeom prst="rect">
            <a:avLst/>
          </a:prstGeom>
          <a:solidFill>
            <a:schemeClr val="accent6">
              <a:lumMod val="20000"/>
              <a:lumOff val="80000"/>
            </a:schemeClr>
          </a:solidFill>
        </p:spPr>
        <p:style>
          <a:lnRef idx="1">
            <a:schemeClr val="accent1"/>
          </a:lnRef>
          <a:fillRef idx="3">
            <a:schemeClr val="accent1"/>
          </a:fillRef>
          <a:effectRef idx="2">
            <a:schemeClr val="accent1"/>
          </a:effectRef>
          <a:fontRef idx="minor">
            <a:schemeClr val="lt1"/>
          </a:fontRef>
        </p:style>
        <p:txBody>
          <a:bodyPr anchor="ctr"/>
          <a:lstStyle/>
          <a:p>
            <a:r>
              <a:rPr lang="en-US">
                <a:solidFill>
                  <a:srgbClr val="3B2C24"/>
                </a:solidFill>
                <a:ea typeface="ＭＳ Ｐゴシック" pitchFamily="-65" charset="-128"/>
              </a:rPr>
              <a:t>Participants may have been offended by the body used in the advertisement.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04800" y="457200"/>
            <a:ext cx="8686800" cy="838200"/>
          </a:xfrm>
          <a:prstGeom prst="rect">
            <a:avLst/>
          </a:prstGeom>
        </p:spPr>
        <p:txBody>
          <a:bodyPr anchor="ctr">
            <a:normAutofit fontScale="82500" lnSpcReduction="20000"/>
          </a:bodyPr>
          <a:lstStyle/>
          <a:p>
            <a:pPr defTabSz="914400" fontAlgn="auto">
              <a:spcAft>
                <a:spcPts val="0"/>
              </a:spcAft>
              <a:defRPr/>
            </a:pPr>
            <a:r>
              <a:rPr lang="en-US" sz="3600" b="1" cap="all" dirty="0">
                <a:solidFill>
                  <a:schemeClr val="tx2"/>
                </a:solidFill>
                <a:effectLst>
                  <a:reflection blurRad="12700" stA="48000" endA="300" endPos="55000" dir="5400000" sy="-90000" algn="bl" rotWithShape="0"/>
                </a:effectLst>
                <a:latin typeface="+mj-lt"/>
                <a:ea typeface="+mj-ea"/>
                <a:cs typeface="+mj-cs"/>
              </a:rPr>
              <a:t>Statement of the Problem:  Attractive</a:t>
            </a:r>
            <a:r>
              <a:rPr lang="en-US" sz="3600" b="1" cap="all" dirty="0" err="1">
                <a:solidFill>
                  <a:schemeClr val="tx2"/>
                </a:solidFill>
                <a:effectLst>
                  <a:reflection blurRad="12700" stA="48000" endA="300" endPos="55000" dir="5400000" sy="-90000" algn="bl" rotWithShape="0"/>
                </a:effectLst>
                <a:latin typeface="+mj-lt"/>
                <a:ea typeface="+mj-ea"/>
                <a:cs typeface="+mj-cs"/>
              </a:rPr>
              <a:t>ness</a:t>
            </a:r>
            <a:r>
              <a:rPr lang="en-US" sz="3600" b="1" cap="all" dirty="0">
                <a:solidFill>
                  <a:schemeClr val="tx2"/>
                </a:solidFill>
                <a:effectLst>
                  <a:reflection blurRad="12700" stA="48000" endA="300" endPos="55000" dir="5400000" sy="-90000" algn="bl" rotWithShape="0"/>
                </a:effectLst>
                <a:latin typeface="+mj-lt"/>
                <a:ea typeface="+mj-ea"/>
                <a:cs typeface="+mj-cs"/>
              </a:rPr>
              <a:t> Defined</a:t>
            </a:r>
            <a:endParaRPr lang="en-US" sz="3600" cap="all" dirty="0">
              <a:solidFill>
                <a:schemeClr val="tx2"/>
              </a:solidFill>
              <a:effectLst>
                <a:reflection blurRad="12700" stA="48000" endA="300" endPos="55000" dir="5400000" sy="-90000" algn="bl" rotWithShape="0"/>
              </a:effectLst>
              <a:latin typeface="+mj-lt"/>
              <a:ea typeface="+mj-ea"/>
              <a:cs typeface="+mj-cs"/>
            </a:endParaRPr>
          </a:p>
        </p:txBody>
      </p:sp>
      <p:pic>
        <p:nvPicPr>
          <p:cNvPr id="18435" name="Picture 4" descr="fitnesslines-female-body-shapes.gif"/>
          <p:cNvPicPr>
            <a:picLocks noChangeAspect="1"/>
          </p:cNvPicPr>
          <p:nvPr/>
        </p:nvPicPr>
        <p:blipFill>
          <a:blip r:embed="rId3"/>
          <a:srcRect/>
          <a:stretch>
            <a:fillRect/>
          </a:stretch>
        </p:blipFill>
        <p:spPr bwMode="auto">
          <a:xfrm>
            <a:off x="4953000" y="1524000"/>
            <a:ext cx="4038600" cy="3873500"/>
          </a:xfrm>
          <a:prstGeom prst="rect">
            <a:avLst/>
          </a:prstGeom>
          <a:noFill/>
          <a:ln w="9525">
            <a:noFill/>
            <a:miter lim="800000"/>
            <a:headEnd/>
            <a:tailEnd/>
          </a:ln>
        </p:spPr>
      </p:pic>
      <p:sp>
        <p:nvSpPr>
          <p:cNvPr id="7" name="Rectangle 6"/>
          <p:cNvSpPr/>
          <p:nvPr/>
        </p:nvSpPr>
        <p:spPr>
          <a:xfrm>
            <a:off x="457200" y="1524000"/>
            <a:ext cx="4343400" cy="4953000"/>
          </a:xfrm>
          <a:prstGeom prst="rect">
            <a:avLst/>
          </a:prstGeom>
          <a:solidFill>
            <a:schemeClr val="bg2"/>
          </a:solidFill>
        </p:spPr>
        <p:style>
          <a:lnRef idx="1">
            <a:schemeClr val="accent1"/>
          </a:lnRef>
          <a:fillRef idx="3">
            <a:schemeClr val="accent1"/>
          </a:fillRef>
          <a:effectRef idx="2">
            <a:schemeClr val="accent1"/>
          </a:effectRef>
          <a:fontRef idx="minor">
            <a:schemeClr val="lt1"/>
          </a:fontRef>
        </p:style>
        <p:txBody>
          <a:bodyPr anchor="ctr"/>
          <a:lstStyle/>
          <a:p>
            <a:endParaRPr lang="en-US">
              <a:solidFill>
                <a:schemeClr val="accent2"/>
              </a:solidFill>
              <a:ea typeface="ＭＳ Ｐゴシック" pitchFamily="-65" charset="-128"/>
            </a:endParaRPr>
          </a:p>
          <a:p>
            <a:endParaRPr lang="en-US">
              <a:solidFill>
                <a:schemeClr val="tx2"/>
              </a:solidFill>
              <a:ea typeface="ＭＳ Ｐゴシック" pitchFamily="-65" charset="-128"/>
            </a:endParaRPr>
          </a:p>
          <a:p>
            <a:pPr>
              <a:buFont typeface="Wingdings" pitchFamily="-65" charset="2"/>
              <a:buChar char="²"/>
            </a:pPr>
            <a:r>
              <a:rPr lang="en-US" b="1">
                <a:solidFill>
                  <a:srgbClr val="3B2C24"/>
                </a:solidFill>
                <a:ea typeface="ＭＳ Ｐゴシック" pitchFamily="-65" charset="-128"/>
              </a:rPr>
              <a:t> The shape of a woman’s body has been used as  an index of attractiveness.</a:t>
            </a:r>
          </a:p>
          <a:p>
            <a:pPr>
              <a:buFont typeface="Wingdings" pitchFamily="-65" charset="2"/>
              <a:buChar char="²"/>
            </a:pPr>
            <a:r>
              <a:rPr lang="en-US" b="1">
                <a:solidFill>
                  <a:srgbClr val="3B2C24"/>
                </a:solidFill>
                <a:ea typeface="ＭＳ Ｐゴシック" pitchFamily="-65" charset="-128"/>
              </a:rPr>
              <a:t> A woman’s body shape can be defined by the relative proportion between her hips and waist.  </a:t>
            </a:r>
          </a:p>
          <a:p>
            <a:pPr eaLnBrk="0" hangingPunct="0">
              <a:spcBef>
                <a:spcPct val="30000"/>
              </a:spcBef>
              <a:buFont typeface="Wingdings" pitchFamily="-65" charset="2"/>
              <a:buChar char="²"/>
            </a:pPr>
            <a:r>
              <a:rPr lang="en-US" b="1">
                <a:solidFill>
                  <a:srgbClr val="3B2C24"/>
                </a:solidFill>
                <a:ea typeface="ＭＳ Ｐゴシック" pitchFamily="-65" charset="-128"/>
              </a:rPr>
              <a:t> This ratio is referred to as the “Waist-to-hip Ratio”  (WHR). </a:t>
            </a:r>
          </a:p>
          <a:p>
            <a:pPr eaLnBrk="0" hangingPunct="0">
              <a:spcBef>
                <a:spcPct val="30000"/>
              </a:spcBef>
              <a:buFont typeface="Wingdings" pitchFamily="-65" charset="2"/>
              <a:buChar char="²"/>
            </a:pPr>
            <a:r>
              <a:rPr lang="en-US" b="1">
                <a:solidFill>
                  <a:srgbClr val="3B2C24"/>
                </a:solidFill>
                <a:ea typeface="ＭＳ Ｐゴシック" pitchFamily="-65" charset="-128"/>
              </a:rPr>
              <a:t> The WHR is calculated through the measurement of the ratio between the woman’s waist and hip circumference</a:t>
            </a:r>
          </a:p>
          <a:p>
            <a:pPr eaLnBrk="0" hangingPunct="0">
              <a:spcBef>
                <a:spcPct val="30000"/>
              </a:spcBef>
              <a:buFont typeface="Wingdings" pitchFamily="-65" charset="2"/>
              <a:buChar char="²"/>
            </a:pPr>
            <a:r>
              <a:rPr lang="en-US" b="1">
                <a:solidFill>
                  <a:srgbClr val="3B2C24"/>
                </a:solidFill>
                <a:ea typeface="ＭＳ Ｐゴシック" pitchFamily="-65" charset="-128"/>
              </a:rPr>
              <a:t> The average woman has a WHR between .67-  .80 (Furnham, McClelland, &amp; Omer, 2003)</a:t>
            </a:r>
          </a:p>
          <a:p>
            <a:pPr eaLnBrk="0" hangingPunct="0">
              <a:spcBef>
                <a:spcPct val="30000"/>
              </a:spcBef>
              <a:buFont typeface="Wingdings" pitchFamily="-65" charset="2"/>
              <a:buChar char="²"/>
            </a:pPr>
            <a:r>
              <a:rPr lang="en-US" b="1">
                <a:solidFill>
                  <a:srgbClr val="3B2C24"/>
                </a:solidFill>
                <a:ea typeface="ＭＳ Ｐゴシック" pitchFamily="-65" charset="-128"/>
              </a:rPr>
              <a:t> A waist to hip ratio of .70, is rated the most aesthetically pleasing.</a:t>
            </a:r>
          </a:p>
          <a:p>
            <a:endParaRPr lang="en-US">
              <a:solidFill>
                <a:schemeClr val="tx1"/>
              </a:solidFill>
              <a:ea typeface="ＭＳ Ｐゴシック" pitchFamily="-65" charset="-128"/>
            </a:endParaRPr>
          </a:p>
          <a:p>
            <a:endParaRPr lang="en-US">
              <a:solidFill>
                <a:srgbClr val="FFFFFF"/>
              </a:solidFill>
              <a:ea typeface="ＭＳ Ｐゴシック" pitchFamily="-65" charset="-128"/>
            </a:endParaRPr>
          </a:p>
        </p:txBody>
      </p:sp>
      <p:sp>
        <p:nvSpPr>
          <p:cNvPr id="9" name="Rectangle 8"/>
          <p:cNvSpPr/>
          <p:nvPr/>
        </p:nvSpPr>
        <p:spPr>
          <a:xfrm>
            <a:off x="4978400" y="5105400"/>
            <a:ext cx="4089400" cy="1371600"/>
          </a:xfrm>
          <a:prstGeom prst="rect">
            <a:avLst/>
          </a:prstGeom>
          <a:solidFill>
            <a:schemeClr val="bg2"/>
          </a:solidFill>
        </p:spPr>
        <p:style>
          <a:lnRef idx="1">
            <a:schemeClr val="accent1"/>
          </a:lnRef>
          <a:fillRef idx="3">
            <a:schemeClr val="accent1"/>
          </a:fillRef>
          <a:effectRef idx="2">
            <a:schemeClr val="accent1"/>
          </a:effectRef>
          <a:fontRef idx="minor">
            <a:schemeClr val="lt1"/>
          </a:fontRef>
        </p:style>
        <p:txBody>
          <a:bodyPr anchor="ctr"/>
          <a:lstStyle/>
          <a:p>
            <a:pPr eaLnBrk="0" hangingPunct="0">
              <a:spcBef>
                <a:spcPct val="30000"/>
              </a:spcBef>
              <a:buFont typeface="Wingdings" pitchFamily="-65" charset="2"/>
              <a:buChar char="²"/>
            </a:pPr>
            <a:r>
              <a:rPr lang="en-US" b="1">
                <a:solidFill>
                  <a:srgbClr val="3B2C24"/>
                </a:solidFill>
                <a:ea typeface="ＭＳ Ｐゴシック" pitchFamily="-65" charset="-128"/>
              </a:rPr>
              <a:t> .70 is considered to be the most aesthetically pleasing because it can “influence our evaluations of women’s health, fertility, sexual maturity, and attractiveness”  (Mussap, 2007).</a:t>
            </a:r>
          </a:p>
        </p:txBody>
      </p:sp>
      <p:sp>
        <p:nvSpPr>
          <p:cNvPr id="12" name="Right Arrow 11"/>
          <p:cNvSpPr/>
          <p:nvPr/>
        </p:nvSpPr>
        <p:spPr>
          <a:xfrm flipV="1">
            <a:off x="4038600" y="6019800"/>
            <a:ext cx="609600" cy="304800"/>
          </a:xfrm>
          <a:prstGeom prst="rightArrow">
            <a:avLst/>
          </a:prstGeom>
          <a:solidFill>
            <a:schemeClr val="tx2"/>
          </a:solidFill>
        </p:spPr>
        <p:style>
          <a:lnRef idx="1">
            <a:schemeClr val="accent1"/>
          </a:lnRef>
          <a:fillRef idx="3">
            <a:schemeClr val="accent1"/>
          </a:fillRef>
          <a:effectRef idx="2">
            <a:schemeClr val="accent1"/>
          </a:effectRef>
          <a:fontRef idx="minor">
            <a:schemeClr val="lt1"/>
          </a:fontRef>
        </p:style>
        <p:txBody>
          <a:bodyPr anchor="ctr"/>
          <a:lstStyle/>
          <a:p>
            <a:pPr algn="ctr"/>
            <a:endParaRPr lang="en-US">
              <a:solidFill>
                <a:srgbClr val="FFFFFF"/>
              </a:solidFill>
              <a:ea typeface="ＭＳ Ｐゴシック" pitchFamily="-65" charset="-128"/>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ea typeface="+mj-ea"/>
              </a:rPr>
              <a:t>references</a:t>
            </a:r>
            <a:endParaRPr lang="en-US" dirty="0">
              <a:ea typeface="+mj-ea"/>
            </a:endParaRPr>
          </a:p>
        </p:txBody>
      </p:sp>
      <p:sp>
        <p:nvSpPr>
          <p:cNvPr id="52227" name="Content Placeholder 2"/>
          <p:cNvSpPr>
            <a:spLocks noGrp="1"/>
          </p:cNvSpPr>
          <p:nvPr>
            <p:ph idx="1"/>
          </p:nvPr>
        </p:nvSpPr>
        <p:spPr>
          <a:xfrm>
            <a:off x="304800" y="1554163"/>
            <a:ext cx="8686800" cy="5608637"/>
          </a:xfrm>
        </p:spPr>
        <p:txBody>
          <a:bodyPr/>
          <a:lstStyle/>
          <a:p>
            <a:r>
              <a:rPr lang="en-US" sz="2000" dirty="0" smtClean="0"/>
              <a:t>Buss, D. M. (1992). Mate preference mechanisms: Consequences for partner choice and </a:t>
            </a:r>
            <a:r>
              <a:rPr lang="en-US" sz="2000" dirty="0" err="1" smtClean="0"/>
              <a:t>intrasexual</a:t>
            </a:r>
            <a:r>
              <a:rPr lang="en-US" sz="2000" dirty="0" smtClean="0"/>
              <a:t> competition. In J. H. </a:t>
            </a:r>
            <a:r>
              <a:rPr lang="en-US" sz="2000" dirty="0" err="1" smtClean="0"/>
              <a:t>Barkow</a:t>
            </a:r>
            <a:r>
              <a:rPr lang="en-US" sz="2000" dirty="0" smtClean="0"/>
              <a:t>, L. </a:t>
            </a:r>
            <a:r>
              <a:rPr lang="en-US" sz="2000" dirty="0" err="1" smtClean="0"/>
              <a:t>Cosmides</a:t>
            </a:r>
            <a:r>
              <a:rPr lang="en-US" sz="2000" dirty="0" smtClean="0"/>
              <a:t>, &amp; J. </a:t>
            </a:r>
            <a:r>
              <a:rPr lang="en-US" sz="2000" dirty="0" err="1" smtClean="0"/>
              <a:t>Tooby</a:t>
            </a:r>
            <a:r>
              <a:rPr lang="en-US" sz="2000" dirty="0" smtClean="0"/>
              <a:t> (Eds.), The adapted mind: Evolutionary psychology and the generation of culture (pp. 249-266). Oxford: Oxford University Press.</a:t>
            </a:r>
          </a:p>
          <a:p>
            <a:r>
              <a:rPr lang="en-US" sz="2000" dirty="0" err="1" smtClean="0"/>
              <a:t>Björntorp</a:t>
            </a:r>
            <a:r>
              <a:rPr lang="en-US" sz="2000" dirty="0" smtClean="0"/>
              <a:t>, P. (1991b). Visceral fat accumulation: The missing link between psychosocial factors and cardiovascular disease? Journal of Internal Medicine, 230, 195–201.</a:t>
            </a:r>
          </a:p>
          <a:p>
            <a:r>
              <a:rPr lang="en-US" sz="2000" dirty="0" err="1" smtClean="0"/>
              <a:t>Furnham</a:t>
            </a:r>
            <a:r>
              <a:rPr lang="en-US" sz="2000" dirty="0" smtClean="0"/>
              <a:t>, A., McClelland, A., &amp; Omer, L. (2003). A cross-cultural comparison of ratings of perceived fecundity and sexual attractiveness as a function of body weight and waist-to-hip ratio. Psychology, Health &amp; Medicine, 8(2), 219-230.</a:t>
            </a:r>
          </a:p>
          <a:p>
            <a:r>
              <a:rPr lang="en-US" sz="2000" dirty="0" smtClean="0"/>
              <a:t>Han, T., </a:t>
            </a:r>
            <a:r>
              <a:rPr lang="en-US" sz="2000" dirty="0" err="1" smtClean="0"/>
              <a:t>Tijhuis</a:t>
            </a:r>
            <a:r>
              <a:rPr lang="en-US" sz="2000" dirty="0" smtClean="0"/>
              <a:t>, M., Lean, M., &amp; </a:t>
            </a:r>
            <a:r>
              <a:rPr lang="en-US" sz="2000" dirty="0" err="1" smtClean="0"/>
              <a:t>Seidell</a:t>
            </a:r>
            <a:r>
              <a:rPr lang="en-US" sz="2000" dirty="0" smtClean="0"/>
              <a:t>, J. (1998). Quality of life in relation to overweight and body fat distribution. American Journal of Public Health, 88(12), 1814-1820.</a:t>
            </a:r>
            <a:endParaRPr lang="en-US" sz="1400" dirty="0" smtClean="0"/>
          </a:p>
          <a:p>
            <a:endParaRPr lang="en-US" dirty="0" smtClean="0"/>
          </a:p>
          <a:p>
            <a:endParaRPr lang="en-US" dirty="0" smtClean="0"/>
          </a:p>
          <a:p>
            <a:endParaRPr lang="en-US" dirty="0" smtClean="0"/>
          </a:p>
          <a:p>
            <a:endParaRPr lang="en-US" dirty="0" smtClean="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ea typeface="+mj-ea"/>
              </a:rPr>
              <a:t>References Continued…</a:t>
            </a:r>
            <a:endParaRPr lang="en-US" dirty="0">
              <a:ea typeface="+mj-ea"/>
            </a:endParaRPr>
          </a:p>
        </p:txBody>
      </p:sp>
      <p:sp>
        <p:nvSpPr>
          <p:cNvPr id="3" name="Content Placeholder 2"/>
          <p:cNvSpPr>
            <a:spLocks noGrp="1"/>
          </p:cNvSpPr>
          <p:nvPr>
            <p:ph idx="1"/>
          </p:nvPr>
        </p:nvSpPr>
        <p:spPr/>
        <p:txBody>
          <a:bodyPr>
            <a:normAutofit/>
          </a:bodyPr>
          <a:lstStyle/>
          <a:p>
            <a:pPr>
              <a:lnSpc>
                <a:spcPct val="90000"/>
              </a:lnSpc>
            </a:pPr>
            <a:r>
              <a:rPr lang="en-US" sz="2000" smtClean="0"/>
              <a:t>Kaye, S. A., Folsom, A. R., Prineas, R. J., Potter, J. D., &amp; Gapstur, S. M. (1990). The association of body fat distribution with lifestyle and reproductive factors in a population study of postmenopausal women. International Journal of Obesity, 14, 583–591.</a:t>
            </a:r>
          </a:p>
          <a:p>
            <a:pPr>
              <a:lnSpc>
                <a:spcPct val="90000"/>
              </a:lnSpc>
            </a:pPr>
            <a:r>
              <a:rPr lang="en-US" sz="2000" smtClean="0"/>
              <a:t>Leibel, R. L., Edens, N. K., &amp; Fried, S. K. (1989). Physiologic basis for the control of body fat distribution in humans. Annual Reviews of Nutrition, 9, 417–443.</a:t>
            </a:r>
          </a:p>
          <a:p>
            <a:pPr>
              <a:lnSpc>
                <a:spcPct val="90000"/>
              </a:lnSpc>
            </a:pPr>
            <a:r>
              <a:rPr lang="en-US" sz="2000" smtClean="0"/>
              <a:t>Mussap, A. (2007). Waist-to-hip ratio and unhealthy body change in women. Sex Roles, 56(1-2), 33-43.</a:t>
            </a:r>
          </a:p>
          <a:p>
            <a:pPr>
              <a:lnSpc>
                <a:spcPct val="90000"/>
              </a:lnSpc>
            </a:pPr>
            <a:r>
              <a:rPr lang="en-US" sz="2000" smtClean="0"/>
              <a:t>Singh, D. (1993). Adaptive significance of female physical attractiveness: Role of waist-to-hip ratio. Journal of Personality and Social Psychology, 65(2), 293-307.</a:t>
            </a:r>
          </a:p>
          <a:p>
            <a:pPr>
              <a:lnSpc>
                <a:spcPct val="90000"/>
              </a:lnSpc>
            </a:pPr>
            <a:r>
              <a:rPr lang="en-US" sz="2000" smtClean="0"/>
              <a:t>Tovée, M., &amp; Cornelissen, P. (2001). Female and male perceptions of female physical attractiveness in front-view and profile. British Journal of Psychology, 92(2), 391-402. </a:t>
            </a:r>
          </a:p>
          <a:p>
            <a:pPr>
              <a:lnSpc>
                <a:spcPct val="90000"/>
              </a:lnSpc>
            </a:pPr>
            <a:endParaRPr lang="en-US"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US" dirty="0" smtClean="0">
                <a:ea typeface="+mj-ea"/>
              </a:rPr>
              <a:t>Support for WHR as an index of Attractiveness</a:t>
            </a:r>
            <a:endParaRPr lang="en-US" dirty="0">
              <a:ea typeface="+mj-ea"/>
            </a:endParaRPr>
          </a:p>
        </p:txBody>
      </p:sp>
      <p:sp>
        <p:nvSpPr>
          <p:cNvPr id="4" name="Rectangle 3"/>
          <p:cNvSpPr/>
          <p:nvPr/>
        </p:nvSpPr>
        <p:spPr>
          <a:xfrm>
            <a:off x="609600" y="3276600"/>
            <a:ext cx="2286000" cy="3048000"/>
          </a:xfrm>
          <a:prstGeom prst="rect">
            <a:avLst/>
          </a:prstGeom>
          <a:solidFill>
            <a:schemeClr val="bg2"/>
          </a:solidFill>
        </p:spPr>
        <p:style>
          <a:lnRef idx="1">
            <a:schemeClr val="accent1"/>
          </a:lnRef>
          <a:fillRef idx="3">
            <a:schemeClr val="accent1"/>
          </a:fillRef>
          <a:effectRef idx="2">
            <a:schemeClr val="accent1"/>
          </a:effectRef>
          <a:fontRef idx="minor">
            <a:schemeClr val="lt1"/>
          </a:fontRef>
        </p:style>
        <p:txBody>
          <a:bodyPr anchor="ctr"/>
          <a:lstStyle/>
          <a:p>
            <a:pPr algn="ctr"/>
            <a:r>
              <a:rPr lang="en-US" dirty="0">
                <a:solidFill>
                  <a:schemeClr val="tx1"/>
                </a:solidFill>
                <a:ea typeface="ＭＳ Ｐゴシック" pitchFamily="-65" charset="-128"/>
                <a:hlinkClick r:id="rId3" action="ppaction://hlinksldjump"/>
              </a:rPr>
              <a:t>Health Factors</a:t>
            </a:r>
            <a:endParaRPr lang="en-US" dirty="0">
              <a:solidFill>
                <a:schemeClr val="tx1"/>
              </a:solidFill>
              <a:ea typeface="ＭＳ Ｐゴシック" pitchFamily="-65" charset="-128"/>
            </a:endParaRPr>
          </a:p>
        </p:txBody>
      </p:sp>
      <p:sp>
        <p:nvSpPr>
          <p:cNvPr id="6" name="Rectangle 5">
            <a:hlinkClick r:id="rId4" action="ppaction://hlinksldjump"/>
          </p:cNvPr>
          <p:cNvSpPr/>
          <p:nvPr/>
        </p:nvSpPr>
        <p:spPr>
          <a:xfrm>
            <a:off x="6248400" y="3276600"/>
            <a:ext cx="2286000" cy="3048000"/>
          </a:xfrm>
          <a:prstGeom prst="rect">
            <a:avLst/>
          </a:prstGeom>
          <a:solidFill>
            <a:schemeClr val="bg2"/>
          </a:solidFill>
        </p:spPr>
        <p:style>
          <a:lnRef idx="1">
            <a:schemeClr val="accent1"/>
          </a:lnRef>
          <a:fillRef idx="3">
            <a:schemeClr val="accent1"/>
          </a:fillRef>
          <a:effectRef idx="2">
            <a:schemeClr val="accent1"/>
          </a:effectRef>
          <a:fontRef idx="minor">
            <a:schemeClr val="lt1"/>
          </a:fontRef>
        </p:style>
        <p:txBody>
          <a:bodyPr anchor="ctr"/>
          <a:lstStyle/>
          <a:p>
            <a:pPr algn="ctr"/>
            <a:endParaRPr lang="en-US">
              <a:solidFill>
                <a:schemeClr val="tx1"/>
              </a:solidFill>
              <a:ea typeface="ＭＳ Ｐゴシック" pitchFamily="-65" charset="-128"/>
            </a:endParaRPr>
          </a:p>
          <a:p>
            <a:pPr algn="ctr"/>
            <a:r>
              <a:rPr lang="en-US">
                <a:solidFill>
                  <a:srgbClr val="271D18"/>
                </a:solidFill>
                <a:ea typeface="ＭＳ Ｐゴシック" pitchFamily="-65" charset="-128"/>
                <a:hlinkClick r:id="" action="ppaction://hlinkshowjump?jump=nextslide"/>
              </a:rPr>
              <a:t>Evolutions</a:t>
            </a:r>
            <a:endParaRPr lang="en-US">
              <a:solidFill>
                <a:srgbClr val="271D18"/>
              </a:solidFill>
              <a:ea typeface="ＭＳ Ｐゴシック" pitchFamily="-65" charset="-128"/>
            </a:endParaRPr>
          </a:p>
          <a:p>
            <a:pPr algn="ctr"/>
            <a:endParaRPr lang="en-US">
              <a:solidFill>
                <a:srgbClr val="FFFFFF"/>
              </a:solidFill>
              <a:ea typeface="ＭＳ Ｐゴシック" pitchFamily="-65" charset="-128"/>
            </a:endParaRPr>
          </a:p>
        </p:txBody>
      </p:sp>
      <p:sp>
        <p:nvSpPr>
          <p:cNvPr id="20489" name="TextBox 7"/>
          <p:cNvSpPr txBox="1">
            <a:spLocks noChangeArrowheads="1"/>
          </p:cNvSpPr>
          <p:nvPr/>
        </p:nvSpPr>
        <p:spPr bwMode="auto">
          <a:xfrm>
            <a:off x="4191000" y="3702050"/>
            <a:ext cx="928688" cy="368300"/>
          </a:xfrm>
          <a:prstGeom prst="rect">
            <a:avLst/>
          </a:prstGeom>
          <a:noFill/>
          <a:ln w="9525">
            <a:noFill/>
            <a:miter lim="800000"/>
            <a:headEnd/>
            <a:tailEnd/>
          </a:ln>
        </p:spPr>
        <p:txBody>
          <a:bodyPr wrap="none">
            <a:spAutoFit/>
          </a:bodyPr>
          <a:lstStyle/>
          <a:p>
            <a:r>
              <a:rPr lang="en-US"/>
              <a:t>Fertility</a:t>
            </a:r>
          </a:p>
        </p:txBody>
      </p:sp>
      <p:sp>
        <p:nvSpPr>
          <p:cNvPr id="7" name="Action Button: Custom 6">
            <a:hlinkClick r:id="rId5" action="ppaction://hlinksldjump"/>
          </p:cNvPr>
          <p:cNvSpPr/>
          <p:nvPr/>
        </p:nvSpPr>
        <p:spPr>
          <a:xfrm>
            <a:off x="3505200" y="3276600"/>
            <a:ext cx="2286000" cy="3048000"/>
          </a:xfrm>
          <a:prstGeom prst="actionButtonBlank">
            <a:avLst/>
          </a:prstGeom>
        </p:spPr>
        <p:style>
          <a:lnRef idx="1">
            <a:schemeClr val="accent1"/>
          </a:lnRef>
          <a:fillRef idx="3">
            <a:schemeClr val="accent1"/>
          </a:fillRef>
          <a:effectRef idx="2">
            <a:schemeClr val="accent1"/>
          </a:effectRef>
          <a:fontRef idx="minor">
            <a:schemeClr val="lt1"/>
          </a:fontRef>
        </p:style>
        <p:txBody>
          <a:bodyPr anchor="ctr"/>
          <a:lstStyle/>
          <a:p>
            <a:pPr algn="ctr"/>
            <a:r>
              <a:rPr lang="en-US">
                <a:solidFill>
                  <a:srgbClr val="FFFFFF"/>
                </a:solidFill>
                <a:ea typeface="ＭＳ Ｐゴシック" pitchFamily="-65" charset="-128"/>
              </a:rPr>
              <a:t>Fertility</a:t>
            </a:r>
          </a:p>
        </p:txBody>
      </p:sp>
      <p:sp>
        <p:nvSpPr>
          <p:cNvPr id="8" name="TextBox 7"/>
          <p:cNvSpPr txBox="1"/>
          <p:nvPr/>
        </p:nvSpPr>
        <p:spPr>
          <a:xfrm>
            <a:off x="609600" y="1676400"/>
            <a:ext cx="7924800" cy="1754326"/>
          </a:xfrm>
          <a:prstGeom prst="rect">
            <a:avLst/>
          </a:prstGeom>
          <a:noFill/>
        </p:spPr>
        <p:txBody>
          <a:bodyPr>
            <a:spAutoFit/>
          </a:bodyPr>
          <a:lstStyle/>
          <a:p>
            <a:pPr>
              <a:buFont typeface="Wingdings" pitchFamily="-65" charset="2"/>
              <a:buChar char="²"/>
            </a:pPr>
            <a:r>
              <a:rPr lang="en-US" dirty="0">
                <a:solidFill>
                  <a:srgbClr val="3B2C24"/>
                </a:solidFill>
              </a:rPr>
              <a:t> Research shows that women with the .70 waist-to-hip ratio experience less health problems and are more fertile.</a:t>
            </a:r>
          </a:p>
          <a:p>
            <a:pPr>
              <a:buFont typeface="Wingdings" pitchFamily="-65" charset="2"/>
              <a:buChar char="²"/>
            </a:pPr>
            <a:r>
              <a:rPr lang="en-US" dirty="0">
                <a:solidFill>
                  <a:srgbClr val="3B2C24"/>
                </a:solidFill>
              </a:rPr>
              <a:t> </a:t>
            </a:r>
            <a:r>
              <a:rPr lang="en-US" dirty="0" smtClean="0">
                <a:solidFill>
                  <a:srgbClr val="3B2C24"/>
                </a:solidFill>
              </a:rPr>
              <a:t>For these reasons, both </a:t>
            </a:r>
            <a:r>
              <a:rPr lang="en-US" dirty="0">
                <a:solidFill>
                  <a:srgbClr val="3B2C24"/>
                </a:solidFill>
              </a:rPr>
              <a:t>males and females may find </a:t>
            </a:r>
            <a:r>
              <a:rPr lang="en-US" dirty="0" smtClean="0">
                <a:solidFill>
                  <a:srgbClr val="3B2C24"/>
                </a:solidFill>
              </a:rPr>
              <a:t>.70 WHR the </a:t>
            </a:r>
            <a:r>
              <a:rPr lang="en-US" dirty="0">
                <a:solidFill>
                  <a:srgbClr val="3B2C24"/>
                </a:solidFill>
              </a:rPr>
              <a:t>most </a:t>
            </a:r>
            <a:r>
              <a:rPr lang="en-US" dirty="0" smtClean="0">
                <a:solidFill>
                  <a:srgbClr val="3B2C24"/>
                </a:solidFill>
              </a:rPr>
              <a:t>attractive.  The shape may also be perceived as attractive because of its evolutionary appeal.</a:t>
            </a:r>
            <a:endParaRPr lang="en-US" dirty="0">
              <a:solidFill>
                <a:srgbClr val="3B2C24"/>
              </a:solidFill>
            </a:endParaRPr>
          </a:p>
          <a:p>
            <a:endParaRPr lang="en-US" dirty="0"/>
          </a:p>
        </p:txBody>
      </p:sp>
      <p:sp>
        <p:nvSpPr>
          <p:cNvPr id="9" name="Isosceles Triangle 8">
            <a:hlinkClick r:id="rId6" action="ppaction://hlinksldjump"/>
          </p:cNvPr>
          <p:cNvSpPr/>
          <p:nvPr/>
        </p:nvSpPr>
        <p:spPr>
          <a:xfrm rot="5400000">
            <a:off x="8585200" y="6400800"/>
            <a:ext cx="304800" cy="203200"/>
          </a:xfrm>
          <a:prstGeom prst="triangle">
            <a:avLst/>
          </a:prstGeom>
        </p:spPr>
        <p:style>
          <a:lnRef idx="1">
            <a:schemeClr val="accent1"/>
          </a:lnRef>
          <a:fillRef idx="3">
            <a:schemeClr val="accent1"/>
          </a:fillRef>
          <a:effectRef idx="2">
            <a:schemeClr val="accent1"/>
          </a:effectRef>
          <a:fontRef idx="minor">
            <a:schemeClr val="lt1"/>
          </a:fontRef>
        </p:style>
        <p:txBody>
          <a:bodyPr anchor="ctr"/>
          <a:lstStyle/>
          <a:p>
            <a:pPr algn="ctr"/>
            <a:endParaRPr lang="en-US">
              <a:solidFill>
                <a:srgbClr val="FFFFFF"/>
              </a:solidFill>
              <a:ea typeface="ＭＳ Ｐゴシック" pitchFamily="-65" charset="-128"/>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US" dirty="0" smtClean="0">
                <a:ea typeface="+mj-ea"/>
              </a:rPr>
              <a:t>Evolutionary Background:</a:t>
            </a:r>
            <a:br>
              <a:rPr lang="en-US" dirty="0" smtClean="0">
                <a:ea typeface="+mj-ea"/>
              </a:rPr>
            </a:br>
            <a:endParaRPr lang="en-US" dirty="0">
              <a:ea typeface="+mj-ea"/>
            </a:endParaRPr>
          </a:p>
        </p:txBody>
      </p:sp>
      <p:graphicFrame>
        <p:nvGraphicFramePr>
          <p:cNvPr id="4" name="Content Placeholder 3"/>
          <p:cNvGraphicFramePr>
            <a:graphicFrameLocks noGrp="1"/>
          </p:cNvGraphicFramePr>
          <p:nvPr>
            <p:ph idx="1"/>
          </p:nvPr>
        </p:nvGraphicFramePr>
        <p:xfrm>
          <a:off x="-533400" y="1066800"/>
          <a:ext cx="10058400" cy="50752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ea typeface="+mj-ea"/>
              </a:rPr>
              <a:t>Evolution Continued…</a:t>
            </a:r>
            <a:endParaRPr lang="en-US" dirty="0">
              <a:ea typeface="+mj-ea"/>
            </a:endParaRPr>
          </a:p>
        </p:txBody>
      </p:sp>
      <p:sp>
        <p:nvSpPr>
          <p:cNvPr id="3" name="Content Placeholder 2"/>
          <p:cNvSpPr>
            <a:spLocks noGrp="1"/>
          </p:cNvSpPr>
          <p:nvPr>
            <p:ph idx="1"/>
          </p:nvPr>
        </p:nvSpPr>
        <p:spPr/>
        <p:txBody>
          <a:bodyPr>
            <a:normAutofit/>
          </a:bodyPr>
          <a:lstStyle/>
          <a:p>
            <a:pPr marL="0" indent="0" defTabSz="457200" eaLnBrk="0" hangingPunct="0">
              <a:spcBef>
                <a:spcPct val="30000"/>
              </a:spcBef>
              <a:buClrTx/>
              <a:buSzTx/>
              <a:buFont typeface="Wingdings 2" pitchFamily="-65" charset="2"/>
              <a:buNone/>
            </a:pPr>
            <a:r>
              <a:rPr lang="en-US" b="1" dirty="0" smtClean="0">
                <a:solidFill>
                  <a:srgbClr val="3B2C24"/>
                </a:solidFill>
              </a:rPr>
              <a:t>If this “evolutionary” basis of attractiveness is true, then it should be universal.  In fact:</a:t>
            </a:r>
          </a:p>
          <a:p>
            <a:pPr marL="400050" lvl="1" indent="0" defTabSz="457200" eaLnBrk="0" hangingPunct="0">
              <a:spcBef>
                <a:spcPct val="30000"/>
              </a:spcBef>
              <a:buClrTx/>
              <a:buSzTx/>
              <a:buFont typeface="Wingdings" pitchFamily="-65" charset="2"/>
              <a:buChar char="²"/>
            </a:pPr>
            <a:r>
              <a:rPr lang="en-US" dirty="0" smtClean="0"/>
              <a:t> Significant findings were found cross-culturally. A study was done measuring the characteristics of hip to waist ratio, showing that both males and females  favored the .70 WHR (</a:t>
            </a:r>
            <a:r>
              <a:rPr lang="en-US" dirty="0" err="1" smtClean="0"/>
              <a:t>Furnham</a:t>
            </a:r>
            <a:r>
              <a:rPr lang="en-US" dirty="0" smtClean="0"/>
              <a:t>, McClelland, &amp; Omer, 2003). </a:t>
            </a:r>
          </a:p>
          <a:p>
            <a:pPr marL="0" indent="0" defTabSz="457200"/>
            <a:endParaRPr lang="en-US" dirty="0" smtClean="0"/>
          </a:p>
          <a:p>
            <a:pPr marL="0" indent="0" defTabSz="457200"/>
            <a:endParaRPr lang="en-US" dirty="0" smtClean="0"/>
          </a:p>
        </p:txBody>
      </p:sp>
      <p:sp>
        <p:nvSpPr>
          <p:cNvPr id="4" name="Isosceles Triangle 3">
            <a:hlinkClick r:id="rId2" action="ppaction://hlinksldjump"/>
          </p:cNvPr>
          <p:cNvSpPr/>
          <p:nvPr/>
        </p:nvSpPr>
        <p:spPr>
          <a:xfrm rot="5400000">
            <a:off x="8458200" y="6400800"/>
            <a:ext cx="304800" cy="203200"/>
          </a:xfrm>
          <a:prstGeom prst="triangle">
            <a:avLst/>
          </a:prstGeom>
        </p:spPr>
        <p:style>
          <a:lnRef idx="1">
            <a:schemeClr val="accent1"/>
          </a:lnRef>
          <a:fillRef idx="3">
            <a:schemeClr val="accent1"/>
          </a:fillRef>
          <a:effectRef idx="2">
            <a:schemeClr val="accent1"/>
          </a:effectRef>
          <a:fontRef idx="minor">
            <a:schemeClr val="lt1"/>
          </a:fontRef>
        </p:style>
        <p:txBody>
          <a:bodyPr anchor="ctr"/>
          <a:lstStyle/>
          <a:p>
            <a:pPr algn="ctr"/>
            <a:endParaRPr lang="en-US">
              <a:solidFill>
                <a:srgbClr val="FFFFFF"/>
              </a:solidFill>
              <a:ea typeface="ＭＳ Ｐゴシック" pitchFamily="-65" charset="-128"/>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ea typeface="+mj-ea"/>
              </a:rPr>
              <a:t>Fertility/Reproductive Potential</a:t>
            </a:r>
            <a:endParaRPr lang="en-US" dirty="0">
              <a:ea typeface="+mj-ea"/>
            </a:endParaRPr>
          </a:p>
        </p:txBody>
      </p:sp>
      <p:sp>
        <p:nvSpPr>
          <p:cNvPr id="25603" name="Content Placeholder 2"/>
          <p:cNvSpPr>
            <a:spLocks noGrp="1"/>
          </p:cNvSpPr>
          <p:nvPr>
            <p:ph idx="1"/>
          </p:nvPr>
        </p:nvSpPr>
        <p:spPr/>
        <p:txBody>
          <a:bodyPr/>
          <a:lstStyle/>
          <a:p>
            <a:pPr>
              <a:lnSpc>
                <a:spcPct val="90000"/>
              </a:lnSpc>
              <a:buFont typeface="Wingdings 2" pitchFamily="-65" charset="2"/>
              <a:buNone/>
            </a:pPr>
            <a:endParaRPr lang="en-US" sz="3000" dirty="0" smtClean="0">
              <a:solidFill>
                <a:schemeClr val="accent2"/>
              </a:solidFill>
            </a:endParaRPr>
          </a:p>
          <a:p>
            <a:pPr>
              <a:lnSpc>
                <a:spcPct val="90000"/>
              </a:lnSpc>
            </a:pPr>
            <a:endParaRPr lang="en-US" sz="3000" dirty="0" smtClean="0"/>
          </a:p>
        </p:txBody>
      </p:sp>
      <p:sp>
        <p:nvSpPr>
          <p:cNvPr id="4" name="Rectangle 3"/>
          <p:cNvSpPr/>
          <p:nvPr/>
        </p:nvSpPr>
        <p:spPr>
          <a:xfrm>
            <a:off x="304800" y="2133601"/>
            <a:ext cx="3962400" cy="3429000"/>
          </a:xfrm>
          <a:prstGeom prst="rect">
            <a:avLst/>
          </a:prstGeom>
          <a:solidFill>
            <a:schemeClr val="bg2"/>
          </a:solidFill>
        </p:spPr>
        <p:style>
          <a:lnRef idx="1">
            <a:schemeClr val="accent1"/>
          </a:lnRef>
          <a:fillRef idx="3">
            <a:schemeClr val="accent1"/>
          </a:fillRef>
          <a:effectRef idx="2">
            <a:schemeClr val="accent1"/>
          </a:effectRef>
          <a:fontRef idx="minor">
            <a:schemeClr val="lt1"/>
          </a:fontRef>
        </p:style>
        <p:txBody>
          <a:bodyPr anchor="ctr"/>
          <a:lstStyle/>
          <a:p>
            <a:pPr>
              <a:lnSpc>
                <a:spcPct val="90000"/>
              </a:lnSpc>
            </a:pPr>
            <a:r>
              <a:rPr lang="en-US" dirty="0">
                <a:solidFill>
                  <a:srgbClr val="3B2C24"/>
                </a:solidFill>
                <a:ea typeface="ＭＳ Ｐゴシック" pitchFamily="-65" charset="-128"/>
              </a:rPr>
              <a:t>“A direct relationship between WHR and fertility has been </a:t>
            </a:r>
            <a:r>
              <a:rPr lang="en-US" dirty="0" smtClean="0">
                <a:solidFill>
                  <a:srgbClr val="3B2C24"/>
                </a:solidFill>
                <a:ea typeface="ＭＳ Ｐゴシック" pitchFamily="-65" charset="-128"/>
              </a:rPr>
              <a:t>reported. Married </a:t>
            </a:r>
            <a:r>
              <a:rPr lang="en-US" dirty="0">
                <a:solidFill>
                  <a:srgbClr val="3B2C24"/>
                </a:solidFill>
                <a:ea typeface="ＭＳ Ｐゴシック" pitchFamily="-65" charset="-128"/>
              </a:rPr>
              <a:t>women with higher WHR [less curvaceous] and lower body mass index (BMI) report having more difficulty becoming </a:t>
            </a:r>
            <a:r>
              <a:rPr lang="en-US" dirty="0" smtClean="0">
                <a:solidFill>
                  <a:srgbClr val="3B2C24"/>
                </a:solidFill>
                <a:ea typeface="ＭＳ Ｐゴシック" pitchFamily="-65" charset="-128"/>
              </a:rPr>
              <a:t>pregnant </a:t>
            </a:r>
            <a:r>
              <a:rPr lang="en-US" dirty="0">
                <a:solidFill>
                  <a:srgbClr val="3B2C24"/>
                </a:solidFill>
                <a:ea typeface="ＭＳ Ｐゴシック" pitchFamily="-65" charset="-128"/>
              </a:rPr>
              <a:t>than married women with lower WHR” (Kaye, Folsom, </a:t>
            </a:r>
            <a:r>
              <a:rPr lang="en-US" dirty="0" err="1">
                <a:solidFill>
                  <a:srgbClr val="3B2C24"/>
                </a:solidFill>
                <a:ea typeface="ＭＳ Ｐゴシック" pitchFamily="-65" charset="-128"/>
              </a:rPr>
              <a:t>Prineas</a:t>
            </a:r>
            <a:r>
              <a:rPr lang="en-US" dirty="0">
                <a:solidFill>
                  <a:srgbClr val="3B2C24"/>
                </a:solidFill>
                <a:ea typeface="ＭＳ Ｐゴシック" pitchFamily="-65" charset="-128"/>
              </a:rPr>
              <a:t>, Potter, &amp; </a:t>
            </a:r>
            <a:r>
              <a:rPr lang="en-US" dirty="0" err="1">
                <a:solidFill>
                  <a:srgbClr val="3B2C24"/>
                </a:solidFill>
                <a:ea typeface="ＭＳ Ｐゴシック" pitchFamily="-65" charset="-128"/>
              </a:rPr>
              <a:t>Gapstur</a:t>
            </a:r>
            <a:r>
              <a:rPr lang="en-US" dirty="0">
                <a:solidFill>
                  <a:srgbClr val="3B2C24"/>
                </a:solidFill>
                <a:ea typeface="ＭＳ Ｐゴシック" pitchFamily="-65" charset="-128"/>
              </a:rPr>
              <a:t>, 1990).</a:t>
            </a:r>
          </a:p>
          <a:p>
            <a:pPr>
              <a:lnSpc>
                <a:spcPct val="90000"/>
              </a:lnSpc>
            </a:pPr>
            <a:endParaRPr lang="en-US" dirty="0">
              <a:solidFill>
                <a:srgbClr val="3B2C24"/>
              </a:solidFill>
              <a:ea typeface="ＭＳ Ｐゴシック" pitchFamily="-65" charset="-128"/>
            </a:endParaRPr>
          </a:p>
        </p:txBody>
      </p:sp>
      <p:sp>
        <p:nvSpPr>
          <p:cNvPr id="5" name="Rectangle 4"/>
          <p:cNvSpPr/>
          <p:nvPr/>
        </p:nvSpPr>
        <p:spPr>
          <a:xfrm>
            <a:off x="5029200" y="2133601"/>
            <a:ext cx="3962400" cy="3429000"/>
          </a:xfrm>
          <a:prstGeom prst="rect">
            <a:avLst/>
          </a:prstGeom>
          <a:solidFill>
            <a:schemeClr val="bg2"/>
          </a:solidFill>
        </p:spPr>
        <p:style>
          <a:lnRef idx="1">
            <a:schemeClr val="accent1"/>
          </a:lnRef>
          <a:fillRef idx="3">
            <a:schemeClr val="accent1"/>
          </a:fillRef>
          <a:effectRef idx="2">
            <a:schemeClr val="accent1"/>
          </a:effectRef>
          <a:fontRef idx="minor">
            <a:schemeClr val="lt1"/>
          </a:fontRef>
        </p:style>
        <p:txBody>
          <a:bodyPr anchor="ctr"/>
          <a:lstStyle/>
          <a:p>
            <a:pPr>
              <a:lnSpc>
                <a:spcPct val="90000"/>
              </a:lnSpc>
            </a:pPr>
            <a:r>
              <a:rPr lang="en-US" dirty="0">
                <a:solidFill>
                  <a:srgbClr val="3B2C24"/>
                </a:solidFill>
                <a:ea typeface="ＭＳ Ｐゴシック" pitchFamily="-65" charset="-128"/>
              </a:rPr>
              <a:t>Furthermore, when females reach </a:t>
            </a:r>
            <a:r>
              <a:rPr lang="en-US" dirty="0" smtClean="0">
                <a:solidFill>
                  <a:srgbClr val="3B2C24"/>
                </a:solidFill>
                <a:ea typeface="ＭＳ Ｐゴシック" pitchFamily="-65" charset="-128"/>
              </a:rPr>
              <a:t>menopause, </a:t>
            </a:r>
            <a:r>
              <a:rPr lang="en-US" dirty="0">
                <a:solidFill>
                  <a:srgbClr val="3B2C24"/>
                </a:solidFill>
                <a:ea typeface="ＭＳ Ｐゴシック" pitchFamily="-65" charset="-128"/>
              </a:rPr>
              <a:t>their WHR becomes </a:t>
            </a:r>
            <a:r>
              <a:rPr lang="en-US" dirty="0" smtClean="0">
                <a:solidFill>
                  <a:srgbClr val="3B2C24"/>
                </a:solidFill>
                <a:ea typeface="ＭＳ Ｐゴシック" pitchFamily="-65" charset="-128"/>
              </a:rPr>
              <a:t>higher-- a </a:t>
            </a:r>
            <a:r>
              <a:rPr lang="en-US" dirty="0">
                <a:solidFill>
                  <a:srgbClr val="3B2C24"/>
                </a:solidFill>
                <a:ea typeface="ＭＳ Ｐゴシック" pitchFamily="-65" charset="-128"/>
              </a:rPr>
              <a:t>symbol of </a:t>
            </a:r>
            <a:r>
              <a:rPr lang="en-US" b="1" i="1" u="sng" dirty="0">
                <a:solidFill>
                  <a:srgbClr val="3B2C24"/>
                </a:solidFill>
                <a:ea typeface="ＭＳ Ｐゴシック" pitchFamily="-65" charset="-128"/>
              </a:rPr>
              <a:t>infertility</a:t>
            </a:r>
            <a:r>
              <a:rPr lang="en-US" dirty="0">
                <a:solidFill>
                  <a:srgbClr val="3B2C24"/>
                </a:solidFill>
                <a:ea typeface="ＭＳ Ｐゴシック" pitchFamily="-65" charset="-128"/>
              </a:rPr>
              <a:t> (Singh, 1993).</a:t>
            </a:r>
          </a:p>
          <a:p>
            <a:pPr>
              <a:lnSpc>
                <a:spcPct val="90000"/>
              </a:lnSpc>
              <a:buFont typeface="Wingdings 2" pitchFamily="-65" charset="2"/>
              <a:buNone/>
            </a:pPr>
            <a:endParaRPr lang="en-US" dirty="0">
              <a:solidFill>
                <a:schemeClr val="accent2"/>
              </a:solidFill>
              <a:ea typeface="ＭＳ Ｐゴシック" pitchFamily="-65" charset="-128"/>
            </a:endParaRPr>
          </a:p>
          <a:p>
            <a:pPr>
              <a:lnSpc>
                <a:spcPct val="90000"/>
              </a:lnSpc>
            </a:pPr>
            <a:endParaRPr lang="en-US" dirty="0">
              <a:solidFill>
                <a:srgbClr val="FFFFFF"/>
              </a:solidFill>
              <a:ea typeface="ＭＳ Ｐゴシック" pitchFamily="-65" charset="-128"/>
            </a:endParaRPr>
          </a:p>
          <a:p>
            <a:endParaRPr lang="en-US" dirty="0">
              <a:solidFill>
                <a:srgbClr val="FFFFFF"/>
              </a:solidFill>
              <a:ea typeface="ＭＳ Ｐゴシック" pitchFamily="-65" charset="-128"/>
            </a:endParaRPr>
          </a:p>
        </p:txBody>
      </p:sp>
      <p:sp>
        <p:nvSpPr>
          <p:cNvPr id="6" name="Right Arrow 5"/>
          <p:cNvSpPr/>
          <p:nvPr/>
        </p:nvSpPr>
        <p:spPr>
          <a:xfrm>
            <a:off x="4267200" y="3657600"/>
            <a:ext cx="533400" cy="381000"/>
          </a:xfrm>
          <a:prstGeom prst="rightArrow">
            <a:avLst/>
          </a:prstGeom>
          <a:solidFill>
            <a:schemeClr val="tx2">
              <a:lumMod val="75000"/>
            </a:schemeClr>
          </a:solidFill>
        </p:spPr>
        <p:style>
          <a:lnRef idx="1">
            <a:schemeClr val="accent1"/>
          </a:lnRef>
          <a:fillRef idx="3">
            <a:schemeClr val="accent1"/>
          </a:fillRef>
          <a:effectRef idx="2">
            <a:schemeClr val="accent1"/>
          </a:effectRef>
          <a:fontRef idx="minor">
            <a:schemeClr val="lt1"/>
          </a:fontRef>
        </p:style>
        <p:txBody>
          <a:bodyPr anchor="ctr"/>
          <a:lstStyle/>
          <a:p>
            <a:pPr algn="ctr"/>
            <a:endParaRPr lang="en-US">
              <a:solidFill>
                <a:srgbClr val="FFFFFF"/>
              </a:solidFill>
              <a:ea typeface="ＭＳ Ｐゴシック" pitchFamily="-65" charset="-128"/>
            </a:endParaRPr>
          </a:p>
        </p:txBody>
      </p:sp>
      <p:sp>
        <p:nvSpPr>
          <p:cNvPr id="7" name="Isosceles Triangle 6">
            <a:hlinkClick r:id="rId3" action="ppaction://hlinksldjump"/>
          </p:cNvPr>
          <p:cNvSpPr/>
          <p:nvPr/>
        </p:nvSpPr>
        <p:spPr>
          <a:xfrm rot="16200000">
            <a:off x="8458200" y="6400800"/>
            <a:ext cx="304800" cy="203200"/>
          </a:xfrm>
          <a:prstGeom prst="triangle">
            <a:avLst/>
          </a:prstGeom>
        </p:spPr>
        <p:style>
          <a:lnRef idx="1">
            <a:schemeClr val="accent1"/>
          </a:lnRef>
          <a:fillRef idx="3">
            <a:schemeClr val="accent1"/>
          </a:fillRef>
          <a:effectRef idx="2">
            <a:schemeClr val="accent1"/>
          </a:effectRef>
          <a:fontRef idx="minor">
            <a:schemeClr val="lt1"/>
          </a:fontRef>
        </p:style>
        <p:txBody>
          <a:bodyPr anchor="ctr"/>
          <a:lstStyle/>
          <a:p>
            <a:pPr algn="ctr"/>
            <a:endParaRPr lang="en-US">
              <a:solidFill>
                <a:srgbClr val="FFFFFF"/>
              </a:solidFill>
              <a:ea typeface="ＭＳ Ｐゴシック" pitchFamily="-65" charset="-128"/>
            </a:endParaRPr>
          </a:p>
        </p:txBody>
      </p:sp>
      <p:sp>
        <p:nvSpPr>
          <p:cNvPr id="9" name="TextBox 8"/>
          <p:cNvSpPr txBox="1"/>
          <p:nvPr/>
        </p:nvSpPr>
        <p:spPr>
          <a:xfrm>
            <a:off x="990600" y="5731470"/>
            <a:ext cx="7315200" cy="923330"/>
          </a:xfrm>
          <a:prstGeom prst="rect">
            <a:avLst/>
          </a:prstGeom>
          <a:noFill/>
        </p:spPr>
        <p:txBody>
          <a:bodyPr wrap="square">
            <a:spAutoFit/>
          </a:bodyPr>
          <a:lstStyle/>
          <a:p>
            <a:r>
              <a:rPr lang="en-US" b="1" dirty="0" smtClean="0">
                <a:solidFill>
                  <a:srgbClr val="3B2C24"/>
                </a:solidFill>
              </a:rPr>
              <a:t>Therefore, </a:t>
            </a:r>
            <a:r>
              <a:rPr lang="en-US" b="1" dirty="0">
                <a:solidFill>
                  <a:srgbClr val="3B2C24"/>
                </a:solidFill>
              </a:rPr>
              <a:t>.70 WHR becomes the “optimal fat distribution for high </a:t>
            </a:r>
            <a:r>
              <a:rPr lang="en-US" b="1" dirty="0" smtClean="0">
                <a:solidFill>
                  <a:srgbClr val="3B2C24"/>
                </a:solidFill>
              </a:rPr>
              <a:t>fertility.  As such, this </a:t>
            </a:r>
            <a:r>
              <a:rPr lang="en-US" b="1" dirty="0">
                <a:solidFill>
                  <a:srgbClr val="3B2C24"/>
                </a:solidFill>
              </a:rPr>
              <a:t>shape </a:t>
            </a:r>
            <a:r>
              <a:rPr lang="en-US" b="1" dirty="0" smtClean="0">
                <a:solidFill>
                  <a:srgbClr val="3B2C24"/>
                </a:solidFill>
              </a:rPr>
              <a:t>should </a:t>
            </a:r>
            <a:r>
              <a:rPr lang="en-US" b="1" dirty="0">
                <a:solidFill>
                  <a:srgbClr val="3B2C24"/>
                </a:solidFill>
              </a:rPr>
              <a:t>be </a:t>
            </a:r>
            <a:r>
              <a:rPr lang="en-US" b="1" dirty="0" smtClean="0">
                <a:solidFill>
                  <a:srgbClr val="3B2C24"/>
                </a:solidFill>
              </a:rPr>
              <a:t>regarded as highly </a:t>
            </a:r>
            <a:r>
              <a:rPr lang="en-US" b="1" dirty="0">
                <a:solidFill>
                  <a:srgbClr val="3B2C24"/>
                </a:solidFill>
              </a:rPr>
              <a:t>attractive” (</a:t>
            </a:r>
            <a:r>
              <a:rPr lang="en-US" b="1" dirty="0" err="1">
                <a:solidFill>
                  <a:srgbClr val="3B2C24"/>
                </a:solidFill>
              </a:rPr>
              <a:t>Tovée</a:t>
            </a:r>
            <a:r>
              <a:rPr lang="en-US" b="1" dirty="0">
                <a:solidFill>
                  <a:srgbClr val="3B2C24"/>
                </a:solidFill>
              </a:rPr>
              <a:t>, 2001</a:t>
            </a:r>
            <a:r>
              <a:rPr lang="en-US" b="1" dirty="0" smtClean="0">
                <a:solidFill>
                  <a:srgbClr val="3B2C24"/>
                </a:solidFill>
              </a:rPr>
              <a:t>).</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ea typeface="+mj-ea"/>
              </a:rPr>
              <a:t>Health Factors</a:t>
            </a:r>
            <a:endParaRPr lang="en-US" dirty="0">
              <a:ea typeface="+mj-ea"/>
            </a:endParaRPr>
          </a:p>
        </p:txBody>
      </p:sp>
      <p:graphicFrame>
        <p:nvGraphicFramePr>
          <p:cNvPr id="4" name="Content Placeholder 3"/>
          <p:cNvGraphicFramePr>
            <a:graphicFrameLocks noGrp="1"/>
          </p:cNvGraphicFramePr>
          <p:nvPr>
            <p:ph idx="1"/>
          </p:nvPr>
        </p:nvGraphicFramePr>
        <p:xfrm>
          <a:off x="152400" y="1554162"/>
          <a:ext cx="88392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Isosceles Triangle 4">
            <a:hlinkClick r:id="rId7" action="ppaction://hlinksldjump"/>
          </p:cNvPr>
          <p:cNvSpPr/>
          <p:nvPr/>
        </p:nvSpPr>
        <p:spPr>
          <a:xfrm rot="16200000">
            <a:off x="8458200" y="6400800"/>
            <a:ext cx="304800" cy="203200"/>
          </a:xfrm>
          <a:prstGeom prst="triangle">
            <a:avLst/>
          </a:prstGeom>
        </p:spPr>
        <p:style>
          <a:lnRef idx="1">
            <a:schemeClr val="accent1"/>
          </a:lnRef>
          <a:fillRef idx="3">
            <a:schemeClr val="accent1"/>
          </a:fillRef>
          <a:effectRef idx="2">
            <a:schemeClr val="accent1"/>
          </a:effectRef>
          <a:fontRef idx="minor">
            <a:schemeClr val="lt1"/>
          </a:fontRef>
        </p:style>
        <p:txBody>
          <a:bodyPr anchor="ctr"/>
          <a:lstStyle/>
          <a:p>
            <a:pPr algn="ctr"/>
            <a:endParaRPr lang="en-US">
              <a:solidFill>
                <a:srgbClr val="FFFFFF"/>
              </a:solidFill>
              <a:ea typeface="ＭＳ Ｐゴシック" pitchFamily="-65" charset="-128"/>
            </a:endParaRPr>
          </a:p>
        </p:txBody>
      </p:sp>
      <p:sp>
        <p:nvSpPr>
          <p:cNvPr id="6" name="Down Arrow 5"/>
          <p:cNvSpPr/>
          <p:nvPr/>
        </p:nvSpPr>
        <p:spPr>
          <a:xfrm>
            <a:off x="2362200" y="3352800"/>
            <a:ext cx="304800" cy="464343"/>
          </a:xfrm>
          <a:prstGeom prst="downArrow">
            <a:avLst/>
          </a:prstGeom>
          <a:solidFill>
            <a:schemeClr val="tx2"/>
          </a:solidFill>
        </p:spPr>
        <p:style>
          <a:lnRef idx="1">
            <a:schemeClr val="accent1"/>
          </a:lnRef>
          <a:fillRef idx="3">
            <a:schemeClr val="accent1"/>
          </a:fillRef>
          <a:effectRef idx="2">
            <a:schemeClr val="accent1"/>
          </a:effectRef>
          <a:fontRef idx="minor">
            <a:schemeClr val="lt1"/>
          </a:fontRef>
        </p:style>
        <p:txBody>
          <a:bodyPr anchor="ctr"/>
          <a:lstStyle/>
          <a:p>
            <a:pPr algn="ctr"/>
            <a:endParaRPr lang="en-US">
              <a:solidFill>
                <a:srgbClr val="FFFFFF"/>
              </a:solidFill>
              <a:ea typeface="ＭＳ Ｐゴシック" pitchFamily="-65" charset="-128"/>
            </a:endParaRPr>
          </a:p>
        </p:txBody>
      </p:sp>
      <p:sp>
        <p:nvSpPr>
          <p:cNvPr id="7" name="Down Arrow 6"/>
          <p:cNvSpPr/>
          <p:nvPr/>
        </p:nvSpPr>
        <p:spPr>
          <a:xfrm>
            <a:off x="6477000" y="3352800"/>
            <a:ext cx="304800" cy="464343"/>
          </a:xfrm>
          <a:prstGeom prst="downArrow">
            <a:avLst/>
          </a:prstGeom>
          <a:solidFill>
            <a:schemeClr val="tx2"/>
          </a:solidFill>
        </p:spPr>
        <p:style>
          <a:lnRef idx="1">
            <a:schemeClr val="accent1"/>
          </a:lnRef>
          <a:fillRef idx="3">
            <a:schemeClr val="accent1"/>
          </a:fillRef>
          <a:effectRef idx="2">
            <a:schemeClr val="accent1"/>
          </a:effectRef>
          <a:fontRef idx="minor">
            <a:schemeClr val="lt1"/>
          </a:fontRef>
        </p:style>
        <p:txBody>
          <a:bodyPr anchor="ctr"/>
          <a:lstStyle/>
          <a:p>
            <a:pPr algn="ctr"/>
            <a:endParaRPr lang="en-US">
              <a:solidFill>
                <a:srgbClr val="FFFFFF"/>
              </a:solidFill>
              <a:ea typeface="ＭＳ Ｐゴシック" pitchFamily="-65" charset="-128"/>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US" b="1" dirty="0" smtClean="0">
                <a:ea typeface="+mj-ea"/>
              </a:rPr>
              <a:t>Hypotheses:  Predictions of the Outcomes of the Investigation </a:t>
            </a:r>
            <a:endParaRPr lang="en-US" dirty="0">
              <a:ea typeface="+mj-ea"/>
            </a:endParaRPr>
          </a:p>
        </p:txBody>
      </p:sp>
      <p:graphicFrame>
        <p:nvGraphicFramePr>
          <p:cNvPr id="4" name="Content Placeholder 3"/>
          <p:cNvGraphicFramePr>
            <a:graphicFrameLocks noGrp="1"/>
          </p:cNvGraphicFramePr>
          <p:nvPr>
            <p:ph idx="1"/>
          </p:nvPr>
        </p:nvGraphicFramePr>
        <p:xfrm>
          <a:off x="152400" y="1554163"/>
          <a:ext cx="7162800" cy="45259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ounded Rectangle 4"/>
          <p:cNvSpPr/>
          <p:nvPr/>
        </p:nvSpPr>
        <p:spPr>
          <a:xfrm>
            <a:off x="6762750" y="1981200"/>
            <a:ext cx="2133600" cy="1524000"/>
          </a:xfrm>
          <a:prstGeom prst="roundRect">
            <a:avLst/>
          </a:prstGeom>
          <a:solidFill>
            <a:schemeClr val="accent1"/>
          </a:solidFill>
        </p:spPr>
        <p:style>
          <a:lnRef idx="0">
            <a:schemeClr val="accent6"/>
          </a:lnRef>
          <a:fillRef idx="3">
            <a:schemeClr val="accent6"/>
          </a:fillRef>
          <a:effectRef idx="3">
            <a:schemeClr val="accent6"/>
          </a:effectRef>
          <a:fontRef idx="minor">
            <a:schemeClr val="lt1"/>
          </a:fontRef>
        </p:style>
        <p:txBody>
          <a:bodyPr anchor="ctr"/>
          <a:lstStyle/>
          <a:p>
            <a:pPr>
              <a:buFont typeface="Wingdings" pitchFamily="2" charset="2"/>
              <a:buChar char="v"/>
              <a:defRPr/>
            </a:pPr>
            <a:r>
              <a:rPr lang="en-US" sz="1400" b="1" dirty="0">
                <a:solidFill>
                  <a:schemeClr val="tx2">
                    <a:lumMod val="75000"/>
                  </a:schemeClr>
                </a:solidFill>
              </a:rPr>
              <a:t> Mate Selection</a:t>
            </a:r>
          </a:p>
          <a:p>
            <a:pPr>
              <a:buFont typeface="Wingdings" pitchFamily="2" charset="2"/>
              <a:buChar char="v"/>
              <a:defRPr/>
            </a:pPr>
            <a:r>
              <a:rPr lang="en-US" sz="1400" b="1" dirty="0">
                <a:solidFill>
                  <a:schemeClr val="tx2">
                    <a:lumMod val="75000"/>
                  </a:schemeClr>
                </a:solidFill>
              </a:rPr>
              <a:t> High fertility </a:t>
            </a:r>
          </a:p>
          <a:p>
            <a:pPr>
              <a:buFont typeface="Wingdings" pitchFamily="2" charset="2"/>
              <a:buChar char="v"/>
              <a:defRPr/>
            </a:pPr>
            <a:r>
              <a:rPr lang="en-US" sz="1400" b="1" dirty="0">
                <a:solidFill>
                  <a:schemeClr val="tx2">
                    <a:lumMod val="75000"/>
                  </a:schemeClr>
                </a:solidFill>
              </a:rPr>
              <a:t> </a:t>
            </a:r>
            <a:r>
              <a:rPr lang="en-US" sz="1400" b="1" dirty="0" smtClean="0">
                <a:solidFill>
                  <a:schemeClr val="tx2">
                    <a:lumMod val="75000"/>
                  </a:schemeClr>
                </a:solidFill>
              </a:rPr>
              <a:t>Distribution of fat deposits.</a:t>
            </a:r>
            <a:endParaRPr lang="en-US" sz="1400" b="1" dirty="0">
              <a:solidFill>
                <a:schemeClr val="tx2">
                  <a:lumMod val="75000"/>
                </a:schemeClr>
              </a:solidFill>
            </a:endParaRPr>
          </a:p>
        </p:txBody>
      </p:sp>
      <p:sp>
        <p:nvSpPr>
          <p:cNvPr id="6" name="Rounded Rectangle 5"/>
          <p:cNvSpPr/>
          <p:nvPr/>
        </p:nvSpPr>
        <p:spPr>
          <a:xfrm>
            <a:off x="6762750" y="4267200"/>
            <a:ext cx="2133600" cy="1447800"/>
          </a:xfrm>
          <a:prstGeom prst="roundRect">
            <a:avLst/>
          </a:prstGeom>
          <a:solidFill>
            <a:schemeClr val="accent1"/>
          </a:solidFill>
        </p:spPr>
        <p:style>
          <a:lnRef idx="0">
            <a:schemeClr val="accent6"/>
          </a:lnRef>
          <a:fillRef idx="3">
            <a:schemeClr val="accent6"/>
          </a:fillRef>
          <a:effectRef idx="3">
            <a:schemeClr val="accent6"/>
          </a:effectRef>
          <a:fontRef idx="minor">
            <a:schemeClr val="lt1"/>
          </a:fontRef>
        </p:style>
        <p:txBody>
          <a:bodyPr anchor="ctr"/>
          <a:lstStyle/>
          <a:p>
            <a:pPr>
              <a:buFont typeface="Wingdings" pitchFamily="2" charset="2"/>
              <a:buChar char="v"/>
              <a:defRPr/>
            </a:pPr>
            <a:r>
              <a:rPr lang="en-US" sz="1400" b="1" dirty="0">
                <a:solidFill>
                  <a:schemeClr val="tx2">
                    <a:lumMod val="75000"/>
                  </a:schemeClr>
                </a:solidFill>
              </a:rPr>
              <a:t>Same reasons as above.</a:t>
            </a:r>
          </a:p>
          <a:p>
            <a:pPr>
              <a:buFont typeface="Wingdings" pitchFamily="2" charset="2"/>
              <a:buChar char="v"/>
              <a:defRPr/>
            </a:pPr>
            <a:r>
              <a:rPr lang="en-US" sz="1400" b="1" dirty="0">
                <a:solidFill>
                  <a:schemeClr val="tx2">
                    <a:lumMod val="75000"/>
                  </a:schemeClr>
                </a:solidFill>
              </a:rPr>
              <a:t>Also because of the competition of mate selection.</a:t>
            </a:r>
          </a:p>
        </p:txBody>
      </p:sp>
      <p:sp>
        <p:nvSpPr>
          <p:cNvPr id="30726" name="TextBox 6"/>
          <p:cNvSpPr txBox="1">
            <a:spLocks noChangeArrowheads="1"/>
          </p:cNvSpPr>
          <p:nvPr/>
        </p:nvSpPr>
        <p:spPr bwMode="auto">
          <a:xfrm>
            <a:off x="6724650" y="1335088"/>
            <a:ext cx="2209800" cy="646112"/>
          </a:xfrm>
          <a:prstGeom prst="rect">
            <a:avLst/>
          </a:prstGeom>
          <a:noFill/>
          <a:ln w="9525">
            <a:noFill/>
            <a:miter lim="800000"/>
            <a:headEnd/>
            <a:tailEnd/>
          </a:ln>
        </p:spPr>
        <p:txBody>
          <a:bodyPr>
            <a:spAutoFit/>
          </a:bodyPr>
          <a:lstStyle/>
          <a:p>
            <a:pPr algn="ctr"/>
            <a:r>
              <a:rPr lang="en-US" dirty="0"/>
              <a:t>Evidence to Support </a:t>
            </a:r>
            <a:r>
              <a:rPr lang="en-US" dirty="0" err="1"/>
              <a:t>Hyp</a:t>
            </a:r>
            <a:r>
              <a:rPr lang="en-US" dirty="0"/>
              <a:t>: 1</a:t>
            </a:r>
          </a:p>
        </p:txBody>
      </p:sp>
      <p:sp>
        <p:nvSpPr>
          <p:cNvPr id="30727" name="TextBox 7"/>
          <p:cNvSpPr txBox="1">
            <a:spLocks noChangeArrowheads="1"/>
          </p:cNvSpPr>
          <p:nvPr/>
        </p:nvSpPr>
        <p:spPr bwMode="auto">
          <a:xfrm>
            <a:off x="6724650" y="3621087"/>
            <a:ext cx="2209800" cy="646113"/>
          </a:xfrm>
          <a:prstGeom prst="rect">
            <a:avLst/>
          </a:prstGeom>
          <a:noFill/>
          <a:ln w="9525">
            <a:noFill/>
            <a:miter lim="800000"/>
            <a:headEnd/>
            <a:tailEnd/>
          </a:ln>
        </p:spPr>
        <p:txBody>
          <a:bodyPr>
            <a:spAutoFit/>
          </a:bodyPr>
          <a:lstStyle/>
          <a:p>
            <a:pPr algn="ctr"/>
            <a:r>
              <a:rPr lang="en-US" dirty="0"/>
              <a:t>Evidence to Support </a:t>
            </a:r>
            <a:r>
              <a:rPr lang="en-US" dirty="0" err="1"/>
              <a:t>Hyp</a:t>
            </a:r>
            <a:r>
              <a:rPr lang="en-US" dirty="0"/>
              <a:t>: 2</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ヒラギノ角ゴ Pro W6"/>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ＭＳ Ｐゴシック"/>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themeOverride>
</file>

<file path=docProps/app.xml><?xml version="1.0" encoding="utf-8"?>
<Properties xmlns="http://schemas.openxmlformats.org/officeDocument/2006/extended-properties" xmlns:vt="http://schemas.openxmlformats.org/officeDocument/2006/docPropsVTypes">
  <Template>Trek.thmx</Template>
  <TotalTime>1503</TotalTime>
  <Words>3437</Words>
  <Application>Microsoft Office PowerPoint</Application>
  <PresentationFormat>On-screen Show (4:3)</PresentationFormat>
  <Paragraphs>297</Paragraphs>
  <Slides>31</Slides>
  <Notes>13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31</vt:i4>
      </vt:variant>
    </vt:vector>
  </HeadingPairs>
  <TitlesOfParts>
    <vt:vector size="39" baseType="lpstr">
      <vt:lpstr>ＭＳ Ｐゴシック</vt:lpstr>
      <vt:lpstr>Arial</vt:lpstr>
      <vt:lpstr>Calibri</vt:lpstr>
      <vt:lpstr>Franklin Gothic Book</vt:lpstr>
      <vt:lpstr>Franklin Gothic Medium</vt:lpstr>
      <vt:lpstr>Wingdings</vt:lpstr>
      <vt:lpstr>Wingdings 2</vt:lpstr>
      <vt:lpstr>Trek</vt:lpstr>
      <vt:lpstr>The Influence of Body Shape in Advertising </vt:lpstr>
      <vt:lpstr>Statement of the Problem:</vt:lpstr>
      <vt:lpstr>PowerPoint Presentation</vt:lpstr>
      <vt:lpstr>Support for WHR as an index of Attractiveness</vt:lpstr>
      <vt:lpstr>Evolutionary Background: </vt:lpstr>
      <vt:lpstr>Evolution Continued…</vt:lpstr>
      <vt:lpstr>Fertility/Reproductive Potential</vt:lpstr>
      <vt:lpstr>Health Factors</vt:lpstr>
      <vt:lpstr>Hypotheses:  Predictions of the Outcomes of the Investigation </vt:lpstr>
      <vt:lpstr>Rationale for mate selection</vt:lpstr>
      <vt:lpstr>Methods:  Subjects </vt:lpstr>
      <vt:lpstr>Methods:  Design </vt:lpstr>
      <vt:lpstr>Methods:  Materials:   Experimental Graphics  </vt:lpstr>
      <vt:lpstr>Tighter advertisement: Whr .62</vt:lpstr>
      <vt:lpstr>Ideal advertisement: Whr .70</vt:lpstr>
      <vt:lpstr>Widened advertisement: Whr .82</vt:lpstr>
      <vt:lpstr>Methods:  Materials:   three Questionnaires </vt:lpstr>
      <vt:lpstr>Methods:  Procedure </vt:lpstr>
      <vt:lpstr>Methods:  Data source/ Tests Used to Test Hypotheses   </vt:lpstr>
      <vt:lpstr>Results:  Testing Hypotheses</vt:lpstr>
      <vt:lpstr>Results:  Testing Hypotheses</vt:lpstr>
      <vt:lpstr>Results:  Testing Hypotheses</vt:lpstr>
      <vt:lpstr>Results:  Testing Hypotheses</vt:lpstr>
      <vt:lpstr>PowerPoint Presentation</vt:lpstr>
      <vt:lpstr>Results:  Statement of Findings </vt:lpstr>
      <vt:lpstr>Interpretation: Hypothesis #1 </vt:lpstr>
      <vt:lpstr>Interpretation: Hypothesis 2</vt:lpstr>
      <vt:lpstr>Discussion:  Limitations Based on Theory &amp; Methodology </vt:lpstr>
      <vt:lpstr>Discussion:  Limitations Based on Theory &amp; Methodology </vt:lpstr>
      <vt:lpstr>references</vt:lpstr>
      <vt:lpstr>References Continued…</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Influence of Body Shape in Advertising</dc:title>
  <dc:creator>Emily Kallemeyn</dc:creator>
  <cp:lastModifiedBy>Schwartz, Neil</cp:lastModifiedBy>
  <cp:revision>134</cp:revision>
  <dcterms:created xsi:type="dcterms:W3CDTF">2010-05-18T16:47:27Z</dcterms:created>
  <dcterms:modified xsi:type="dcterms:W3CDTF">2018-03-22T18:51:50Z</dcterms:modified>
</cp:coreProperties>
</file>